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/>
  <p:notesSz cx="6858000" cy="9144000"/>
  <p:embeddedFontLst>
    <p:embeddedFont>
      <p:font typeface="Anteb Heavy Italics" panose="020B0604020202020204" charset="0"/>
      <p:regular r:id="rId54"/>
    </p:embeddedFont>
    <p:embeddedFont>
      <p:font typeface="Canva Sans" panose="020B0604020202020204" charset="0"/>
      <p:regular r:id="rId55"/>
    </p:embeddedFont>
    <p:embeddedFont>
      <p:font typeface="Canva Sans Bold" panose="020B0604020202020204" charset="0"/>
      <p:regular r:id="rId56"/>
    </p:embeddedFont>
    <p:embeddedFont>
      <p:font typeface="Canva Sans Bold Italics" panose="020B0604020202020204" charset="0"/>
      <p:regular r:id="rId57"/>
    </p:embeddedFont>
    <p:embeddedFont>
      <p:font typeface="Canva Sans Italics" panose="020B0604020202020204" charset="0"/>
      <p:regular r:id="rId58"/>
    </p:embeddedFont>
    <p:embeddedFont>
      <p:font typeface="Garuda Bold" panose="020B0604020202020204" charset="-34"/>
      <p:regular r:id="rId59"/>
    </p:embeddedFont>
    <p:embeddedFont>
      <p:font typeface="Lato Bold" panose="020B0604020202020204" charset="0"/>
      <p:regular r:id="rId60"/>
    </p:embeddedFont>
    <p:embeddedFont>
      <p:font typeface="Lato Heavy" panose="020B0604020202020204" charset="0"/>
      <p:regular r:id="rId61"/>
    </p:embeddedFont>
    <p:embeddedFont>
      <p:font typeface="Poppins" panose="00000500000000000000" pitchFamily="2" charset="0"/>
      <p:regular r:id="rId62"/>
    </p:embeddedFont>
    <p:embeddedFont>
      <p:font typeface="Poppins Bold" panose="00000800000000000000" charset="0"/>
      <p:regular r:id="rId63"/>
    </p:embeddedFont>
    <p:embeddedFont>
      <p:font typeface="Poppins Bold Italics" panose="020B0604020202020204" charset="0"/>
      <p:regular r:id="rId64"/>
    </p:embeddedFont>
    <p:embeddedFont>
      <p:font typeface="Poppins Italics" panose="020B0604020202020204" charset="0"/>
      <p:regular r:id="rId65"/>
    </p:embeddedFont>
    <p:embeddedFont>
      <p:font typeface="Poppins Semi-Bold" panose="020B0604020202020204" charset="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6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26" Type="http://schemas.openxmlformats.org/officeDocument/2006/relationships/image" Target="../media/image56.sv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1.sv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svg"/><Relationship Id="rId7" Type="http://schemas.openxmlformats.org/officeDocument/2006/relationships/image" Target="../media/image96.svg"/><Relationship Id="rId12" Type="http://schemas.openxmlformats.org/officeDocument/2006/relationships/image" Target="../media/image94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93.png"/><Relationship Id="rId5" Type="http://schemas.openxmlformats.org/officeDocument/2006/relationships/image" Target="../media/image74.png"/><Relationship Id="rId10" Type="http://schemas.openxmlformats.org/officeDocument/2006/relationships/image" Target="../media/image99.png"/><Relationship Id="rId4" Type="http://schemas.openxmlformats.org/officeDocument/2006/relationships/image" Target="../media/image69.png"/><Relationship Id="rId9" Type="http://schemas.openxmlformats.org/officeDocument/2006/relationships/image" Target="../media/image98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39645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96199" y="-7188235"/>
            <a:ext cx="9529995" cy="9529995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V="1">
            <a:off x="-810926" y="7857092"/>
            <a:ext cx="9529995" cy="9529995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9529995"/>
                </a:moveTo>
                <a:lnTo>
                  <a:pt x="9529996" y="9529995"/>
                </a:lnTo>
                <a:lnTo>
                  <a:pt x="9529996" y="0"/>
                </a:lnTo>
                <a:lnTo>
                  <a:pt x="0" y="0"/>
                </a:lnTo>
                <a:lnTo>
                  <a:pt x="0" y="9529995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2150814" y="1730578"/>
            <a:ext cx="3412922" cy="34129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635607" y="4551756"/>
            <a:ext cx="944945" cy="871122"/>
          </a:xfrm>
          <a:custGeom>
            <a:avLst/>
            <a:gdLst/>
            <a:ahLst/>
            <a:cxnLst/>
            <a:rect l="l" t="t" r="r" b="b"/>
            <a:pathLst>
              <a:path w="944945" h="871122">
                <a:moveTo>
                  <a:pt x="0" y="0"/>
                </a:moveTo>
                <a:lnTo>
                  <a:pt x="944946" y="0"/>
                </a:lnTo>
                <a:lnTo>
                  <a:pt x="944946" y="871122"/>
                </a:lnTo>
                <a:lnTo>
                  <a:pt x="0" y="871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599173">
            <a:off x="16540038" y="2950172"/>
            <a:ext cx="609542" cy="561922"/>
          </a:xfrm>
          <a:custGeom>
            <a:avLst/>
            <a:gdLst/>
            <a:ahLst/>
            <a:cxnLst/>
            <a:rect l="l" t="t" r="r" b="b"/>
            <a:pathLst>
              <a:path w="609542" h="561922">
                <a:moveTo>
                  <a:pt x="0" y="0"/>
                </a:moveTo>
                <a:lnTo>
                  <a:pt x="609542" y="0"/>
                </a:lnTo>
                <a:lnTo>
                  <a:pt x="609542" y="561922"/>
                </a:lnTo>
                <a:lnTo>
                  <a:pt x="0" y="56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1327786" y="8288732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404567" y="3896607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921397" y="2057885"/>
            <a:ext cx="10676078" cy="272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79"/>
              </a:lnSpc>
            </a:pPr>
            <a:r>
              <a:rPr lang="en-US" sz="15056" spc="-3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Hyperlube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59497" y="3926705"/>
            <a:ext cx="10637978" cy="272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50"/>
              </a:lnSpc>
            </a:pPr>
            <a:r>
              <a:rPr lang="en-US" sz="15035" spc="-1052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ExxonMobil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1397" y="6483416"/>
            <a:ext cx="9493230" cy="80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6"/>
              </a:lnSpc>
            </a:pPr>
            <a:r>
              <a:rPr lang="en-US" sz="4483">
                <a:solidFill>
                  <a:srgbClr val="70707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FUEL YOUR SALES WITH OUR LUBE.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1955" y="518795"/>
            <a:ext cx="11920706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>
                <a:solidFill>
                  <a:srgbClr val="707070"/>
                </a:solidFill>
                <a:latin typeface="Poppins"/>
                <a:ea typeface="Poppins"/>
                <a:cs typeface="Poppins"/>
                <a:sym typeface="Poppins"/>
              </a:rPr>
              <a:t>EXXON BOOTCATHON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-103" r="-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99337" y="2882183"/>
            <a:ext cx="3886142" cy="3316458"/>
          </a:xfrm>
          <a:custGeom>
            <a:avLst/>
            <a:gdLst/>
            <a:ahLst/>
            <a:cxnLst/>
            <a:rect l="l" t="t" r="r" b="b"/>
            <a:pathLst>
              <a:path w="3886142" h="3316458">
                <a:moveTo>
                  <a:pt x="0" y="0"/>
                </a:moveTo>
                <a:lnTo>
                  <a:pt x="3886142" y="0"/>
                </a:lnTo>
                <a:lnTo>
                  <a:pt x="3886142" y="3316459"/>
                </a:lnTo>
                <a:lnTo>
                  <a:pt x="0" y="331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" t="-52319" r="-278384" b="-962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7" name="Freeform 7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-103" r="-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3" name="Freeform 13"/>
          <p:cNvSpPr/>
          <p:nvPr/>
        </p:nvSpPr>
        <p:spPr>
          <a:xfrm>
            <a:off x="5685479" y="2882183"/>
            <a:ext cx="3965801" cy="3326787"/>
          </a:xfrm>
          <a:custGeom>
            <a:avLst/>
            <a:gdLst/>
            <a:ahLst/>
            <a:cxnLst/>
            <a:rect l="l" t="t" r="r" b="b"/>
            <a:pathLst>
              <a:path w="3965801" h="3326787">
                <a:moveTo>
                  <a:pt x="0" y="0"/>
                </a:moveTo>
                <a:lnTo>
                  <a:pt x="3965800" y="0"/>
                </a:lnTo>
                <a:lnTo>
                  <a:pt x="3965800" y="3326787"/>
                </a:lnTo>
                <a:lnTo>
                  <a:pt x="0" y="3326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75" t="-52157" r="-172792" b="-9562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7" name="Freeform 7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-103" r="-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28245" y="2882183"/>
            <a:ext cx="3400413" cy="3326787"/>
          </a:xfrm>
          <a:custGeom>
            <a:avLst/>
            <a:gdLst/>
            <a:ahLst/>
            <a:cxnLst/>
            <a:rect l="l" t="t" r="r" b="b"/>
            <a:pathLst>
              <a:path w="3400413" h="3326787">
                <a:moveTo>
                  <a:pt x="0" y="0"/>
                </a:moveTo>
                <a:lnTo>
                  <a:pt x="3400413" y="0"/>
                </a:lnTo>
                <a:lnTo>
                  <a:pt x="3400413" y="3326787"/>
                </a:lnTo>
                <a:lnTo>
                  <a:pt x="0" y="3326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682" t="-52157" r="-102200" b="-9562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7" name="Freeform 7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-103" r="-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99337" y="6197592"/>
            <a:ext cx="4608833" cy="3192518"/>
          </a:xfrm>
          <a:custGeom>
            <a:avLst/>
            <a:gdLst/>
            <a:ahLst/>
            <a:cxnLst/>
            <a:rect l="l" t="t" r="r" b="b"/>
            <a:pathLst>
              <a:path w="4608833" h="3192518">
                <a:moveTo>
                  <a:pt x="0" y="0"/>
                </a:moveTo>
                <a:lnTo>
                  <a:pt x="4608833" y="0"/>
                </a:lnTo>
                <a:lnTo>
                  <a:pt x="4608833" y="3192517"/>
                </a:lnTo>
                <a:lnTo>
                  <a:pt x="0" y="3192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" t="-158200" r="-21905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7" name="Freeform 7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-103" r="-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3" name="Freeform 13"/>
          <p:cNvSpPr/>
          <p:nvPr/>
        </p:nvSpPr>
        <p:spPr>
          <a:xfrm>
            <a:off x="6374807" y="6197592"/>
            <a:ext cx="10113856" cy="3192518"/>
          </a:xfrm>
          <a:custGeom>
            <a:avLst/>
            <a:gdLst/>
            <a:ahLst/>
            <a:cxnLst/>
            <a:rect l="l" t="t" r="r" b="b"/>
            <a:pathLst>
              <a:path w="10113856" h="3192518">
                <a:moveTo>
                  <a:pt x="0" y="0"/>
                </a:moveTo>
                <a:lnTo>
                  <a:pt x="10113856" y="0"/>
                </a:lnTo>
                <a:lnTo>
                  <a:pt x="10113856" y="3192517"/>
                </a:lnTo>
                <a:lnTo>
                  <a:pt x="0" y="3192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390" t="-158200" r="-15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7" name="Freeform 7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-103" r="-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018624" y="1839018"/>
            <a:ext cx="3470039" cy="4369952"/>
          </a:xfrm>
          <a:custGeom>
            <a:avLst/>
            <a:gdLst/>
            <a:ahLst/>
            <a:cxnLst/>
            <a:rect l="l" t="t" r="r" b="b"/>
            <a:pathLst>
              <a:path w="3470039" h="4369952">
                <a:moveTo>
                  <a:pt x="0" y="0"/>
                </a:moveTo>
                <a:lnTo>
                  <a:pt x="3470039" y="0"/>
                </a:lnTo>
                <a:lnTo>
                  <a:pt x="3470039" y="4369952"/>
                </a:lnTo>
                <a:lnTo>
                  <a:pt x="0" y="4369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758" t="-15835" r="-439" b="-7279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7" name="Freeform 7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" r="-2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7" name="Freeform 7"/>
          <p:cNvSpPr/>
          <p:nvPr/>
        </p:nvSpPr>
        <p:spPr>
          <a:xfrm>
            <a:off x="1747695" y="1147017"/>
            <a:ext cx="14813266" cy="8243093"/>
          </a:xfrm>
          <a:custGeom>
            <a:avLst/>
            <a:gdLst/>
            <a:ahLst/>
            <a:cxnLst/>
            <a:rect l="l" t="t" r="r" b="b"/>
            <a:pathLst>
              <a:path w="14813266" h="8243093">
                <a:moveTo>
                  <a:pt x="0" y="0"/>
                </a:moveTo>
                <a:lnTo>
                  <a:pt x="14813267" y="0"/>
                </a:lnTo>
                <a:lnTo>
                  <a:pt x="14813267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" t="-30" b="-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32371" y="1109438"/>
            <a:ext cx="14823258" cy="8318250"/>
          </a:xfrm>
          <a:custGeom>
            <a:avLst/>
            <a:gdLst/>
            <a:ahLst/>
            <a:cxnLst/>
            <a:rect l="l" t="t" r="r" b="b"/>
            <a:pathLst>
              <a:path w="14823258" h="8318250">
                <a:moveTo>
                  <a:pt x="0" y="0"/>
                </a:moveTo>
                <a:lnTo>
                  <a:pt x="14823258" y="0"/>
                </a:lnTo>
                <a:lnTo>
                  <a:pt x="14823258" y="8318250"/>
                </a:lnTo>
                <a:lnTo>
                  <a:pt x="0" y="831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" r="-2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57094" y="1793816"/>
            <a:ext cx="2615277" cy="1177986"/>
          </a:xfrm>
          <a:custGeom>
            <a:avLst/>
            <a:gdLst/>
            <a:ahLst/>
            <a:cxnLst/>
            <a:rect l="l" t="t" r="r" b="b"/>
            <a:pathLst>
              <a:path w="2615277" h="1177986">
                <a:moveTo>
                  <a:pt x="0" y="0"/>
                </a:moveTo>
                <a:lnTo>
                  <a:pt x="2615277" y="0"/>
                </a:lnTo>
                <a:lnTo>
                  <a:pt x="2615277" y="1177986"/>
                </a:lnTo>
                <a:lnTo>
                  <a:pt x="0" y="1177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39080" y="-48980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Prediction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17337" y="9838852"/>
            <a:ext cx="334040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32371" y="1109438"/>
            <a:ext cx="14823258" cy="8318250"/>
          </a:xfrm>
          <a:custGeom>
            <a:avLst/>
            <a:gdLst/>
            <a:ahLst/>
            <a:cxnLst/>
            <a:rect l="l" t="t" r="r" b="b"/>
            <a:pathLst>
              <a:path w="14823258" h="8318250">
                <a:moveTo>
                  <a:pt x="0" y="0"/>
                </a:moveTo>
                <a:lnTo>
                  <a:pt x="14823258" y="0"/>
                </a:lnTo>
                <a:lnTo>
                  <a:pt x="14823258" y="8318250"/>
                </a:lnTo>
                <a:lnTo>
                  <a:pt x="0" y="831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-266" r="-2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9080" y="-48980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Prediction Dashboard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17337" y="9838852"/>
            <a:ext cx="334040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3" name="Freeform 13"/>
          <p:cNvSpPr/>
          <p:nvPr/>
        </p:nvSpPr>
        <p:spPr>
          <a:xfrm>
            <a:off x="7810746" y="1793816"/>
            <a:ext cx="5261625" cy="2369967"/>
          </a:xfrm>
          <a:custGeom>
            <a:avLst/>
            <a:gdLst/>
            <a:ahLst/>
            <a:cxnLst/>
            <a:rect l="l" t="t" r="r" b="b"/>
            <a:pathLst>
              <a:path w="5261625" h="2369967">
                <a:moveTo>
                  <a:pt x="0" y="0"/>
                </a:moveTo>
                <a:lnTo>
                  <a:pt x="5261625" y="0"/>
                </a:lnTo>
                <a:lnTo>
                  <a:pt x="5261625" y="2369967"/>
                </a:lnTo>
                <a:lnTo>
                  <a:pt x="0" y="2369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Situation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68601" y="9838852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0819" y="1220700"/>
            <a:ext cx="6202908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Reason of Choice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9390344" y="2127480"/>
            <a:ext cx="8258669" cy="556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144000" y="7959146"/>
            <a:ext cx="8861239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proportion of factor which affect the gasoline lubricant purchase decision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(Data from research survey with the total participant of 320 people)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369" y="1220700"/>
            <a:ext cx="6794503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Purchasing Channel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472369" y="2152095"/>
            <a:ext cx="8258669" cy="556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89702" y="8021401"/>
            <a:ext cx="865409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Proportion of gasoline lubricant place of purchase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(Data from research survey with the total participant of 200 people)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224" y="1515092"/>
            <a:ext cx="9961099" cy="713637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934" y="1576389"/>
            <a:ext cx="8263991" cy="693365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99394" y="9184697"/>
            <a:ext cx="17889213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A comparison of purchasing decision of gasoline engine lubricants for personal cars between semi-synthetic type and synthetic type in Bangkok (2015)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22846" y="1141573"/>
            <a:ext cx="14823258" cy="8286115"/>
          </a:xfrm>
          <a:custGeom>
            <a:avLst/>
            <a:gdLst/>
            <a:ahLst/>
            <a:cxnLst/>
            <a:rect l="l" t="t" r="r" b="b"/>
            <a:pathLst>
              <a:path w="14823258" h="8286115">
                <a:moveTo>
                  <a:pt x="0" y="0"/>
                </a:moveTo>
                <a:lnTo>
                  <a:pt x="14823258" y="0"/>
                </a:lnTo>
                <a:lnTo>
                  <a:pt x="14823258" y="8286115"/>
                </a:lnTo>
                <a:lnTo>
                  <a:pt x="0" y="828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54287" y="1838897"/>
            <a:ext cx="2578378" cy="1161366"/>
          </a:xfrm>
          <a:custGeom>
            <a:avLst/>
            <a:gdLst/>
            <a:ahLst/>
            <a:cxnLst/>
            <a:rect l="l" t="t" r="r" b="b"/>
            <a:pathLst>
              <a:path w="2578378" h="1161366">
                <a:moveTo>
                  <a:pt x="0" y="0"/>
                </a:moveTo>
                <a:lnTo>
                  <a:pt x="2578377" y="0"/>
                </a:lnTo>
                <a:lnTo>
                  <a:pt x="2578377" y="1161365"/>
                </a:lnTo>
                <a:lnTo>
                  <a:pt x="0" y="1161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828174" y="1850181"/>
            <a:ext cx="2577607" cy="1137603"/>
          </a:xfrm>
          <a:custGeom>
            <a:avLst/>
            <a:gdLst/>
            <a:ahLst/>
            <a:cxnLst/>
            <a:rect l="l" t="t" r="r" b="b"/>
            <a:pathLst>
              <a:path w="2577607" h="1137603">
                <a:moveTo>
                  <a:pt x="0" y="0"/>
                </a:moveTo>
                <a:lnTo>
                  <a:pt x="2577607" y="0"/>
                </a:lnTo>
                <a:lnTo>
                  <a:pt x="2577607" y="1137603"/>
                </a:lnTo>
                <a:lnTo>
                  <a:pt x="0" y="1137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39080" y="-48980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Prediction Dashboard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17337" y="9838852"/>
            <a:ext cx="334040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22846" y="1141573"/>
            <a:ext cx="14823258" cy="8286115"/>
          </a:xfrm>
          <a:custGeom>
            <a:avLst/>
            <a:gdLst/>
            <a:ahLst/>
            <a:cxnLst/>
            <a:rect l="l" t="t" r="r" b="b"/>
            <a:pathLst>
              <a:path w="14823258" h="8286115">
                <a:moveTo>
                  <a:pt x="0" y="0"/>
                </a:moveTo>
                <a:lnTo>
                  <a:pt x="14823258" y="0"/>
                </a:lnTo>
                <a:lnTo>
                  <a:pt x="14823258" y="8286115"/>
                </a:lnTo>
                <a:lnTo>
                  <a:pt x="0" y="828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828174" y="3076462"/>
            <a:ext cx="8717930" cy="6351226"/>
            <a:chOff x="0" y="0"/>
            <a:chExt cx="2296080" cy="16727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96080" cy="1672751"/>
            </a:xfrm>
            <a:custGeom>
              <a:avLst/>
              <a:gdLst/>
              <a:ahLst/>
              <a:cxnLst/>
              <a:rect l="l" t="t" r="r" b="b"/>
              <a:pathLst>
                <a:path w="2296080" h="1672751">
                  <a:moveTo>
                    <a:pt x="0" y="0"/>
                  </a:moveTo>
                  <a:lnTo>
                    <a:pt x="2296080" y="0"/>
                  </a:lnTo>
                  <a:lnTo>
                    <a:pt x="2296080" y="1672751"/>
                  </a:lnTo>
                  <a:lnTo>
                    <a:pt x="0" y="1672751"/>
                  </a:lnTo>
                  <a:close/>
                </a:path>
              </a:pathLst>
            </a:custGeom>
            <a:solidFill>
              <a:srgbClr val="FEFE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296080" cy="1729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939764" y="3226678"/>
            <a:ext cx="7071636" cy="57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3"/>
              </a:lnSpc>
              <a:spcBef>
                <a:spcPct val="0"/>
              </a:spcBef>
            </a:pPr>
            <a:r>
              <a:rPr lang="en-US" sz="338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Life Time Value Segment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9764" y="3788504"/>
            <a:ext cx="293368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Churned Customer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69978" y="7133132"/>
            <a:ext cx="646212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~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93084" y="6438141"/>
            <a:ext cx="6740951" cy="266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6"/>
              </a:lnSpc>
            </a:pPr>
            <a:r>
              <a:rPr lang="en-US" sz="14776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72M 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6190" y="9220200"/>
            <a:ext cx="3591810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*Reference from Mobil Super  $10.3 / Liter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28174" y="1846233"/>
            <a:ext cx="2590338" cy="1211179"/>
            <a:chOff x="0" y="0"/>
            <a:chExt cx="682229" cy="3189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2229" cy="318994"/>
            </a:xfrm>
            <a:custGeom>
              <a:avLst/>
              <a:gdLst/>
              <a:ahLst/>
              <a:cxnLst/>
              <a:rect l="l" t="t" r="r" b="b"/>
              <a:pathLst>
                <a:path w="682229" h="318994">
                  <a:moveTo>
                    <a:pt x="0" y="0"/>
                  </a:moveTo>
                  <a:lnTo>
                    <a:pt x="682229" y="0"/>
                  </a:lnTo>
                  <a:lnTo>
                    <a:pt x="682229" y="318994"/>
                  </a:lnTo>
                  <a:lnTo>
                    <a:pt x="0" y="31899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82229" cy="376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9080" y="-48980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Prediction Dashboard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717337" y="9838852"/>
            <a:ext cx="334040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24" name="Freeform 24"/>
          <p:cNvSpPr/>
          <p:nvPr/>
        </p:nvSpPr>
        <p:spPr>
          <a:xfrm>
            <a:off x="7939764" y="4805034"/>
            <a:ext cx="4649938" cy="2052207"/>
          </a:xfrm>
          <a:custGeom>
            <a:avLst/>
            <a:gdLst/>
            <a:ahLst/>
            <a:cxnLst/>
            <a:rect l="l" t="t" r="r" b="b"/>
            <a:pathLst>
              <a:path w="4649938" h="2052207">
                <a:moveTo>
                  <a:pt x="0" y="0"/>
                </a:moveTo>
                <a:lnTo>
                  <a:pt x="4649937" y="0"/>
                </a:lnTo>
                <a:lnTo>
                  <a:pt x="4649937" y="2052207"/>
                </a:lnTo>
                <a:lnTo>
                  <a:pt x="0" y="2052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28174" y="3076462"/>
            <a:ext cx="8717930" cy="6351226"/>
            <a:chOff x="0" y="0"/>
            <a:chExt cx="2296080" cy="16727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6080" cy="1672751"/>
            </a:xfrm>
            <a:custGeom>
              <a:avLst/>
              <a:gdLst/>
              <a:ahLst/>
              <a:cxnLst/>
              <a:rect l="l" t="t" r="r" b="b"/>
              <a:pathLst>
                <a:path w="2296080" h="1672751">
                  <a:moveTo>
                    <a:pt x="0" y="0"/>
                  </a:moveTo>
                  <a:lnTo>
                    <a:pt x="2296080" y="0"/>
                  </a:lnTo>
                  <a:lnTo>
                    <a:pt x="2296080" y="1672751"/>
                  </a:lnTo>
                  <a:lnTo>
                    <a:pt x="0" y="1672751"/>
                  </a:lnTo>
                  <a:close/>
                </a:path>
              </a:pathLst>
            </a:custGeom>
            <a:solidFill>
              <a:srgbClr val="FEFE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96080" cy="1729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85075" y="1144440"/>
            <a:ext cx="14677700" cy="8226533"/>
          </a:xfrm>
          <a:custGeom>
            <a:avLst/>
            <a:gdLst/>
            <a:ahLst/>
            <a:cxnLst/>
            <a:rect l="l" t="t" r="r" b="b"/>
            <a:pathLst>
              <a:path w="14677700" h="8226533">
                <a:moveTo>
                  <a:pt x="0" y="0"/>
                </a:moveTo>
                <a:lnTo>
                  <a:pt x="14677699" y="0"/>
                </a:lnTo>
                <a:lnTo>
                  <a:pt x="14677699" y="8226533"/>
                </a:lnTo>
                <a:lnTo>
                  <a:pt x="0" y="8226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828174" y="3076462"/>
            <a:ext cx="8717930" cy="6351226"/>
            <a:chOff x="0" y="0"/>
            <a:chExt cx="2296080" cy="16727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96080" cy="1672751"/>
            </a:xfrm>
            <a:custGeom>
              <a:avLst/>
              <a:gdLst/>
              <a:ahLst/>
              <a:cxnLst/>
              <a:rect l="l" t="t" r="r" b="b"/>
              <a:pathLst>
                <a:path w="2296080" h="1672751">
                  <a:moveTo>
                    <a:pt x="0" y="0"/>
                  </a:moveTo>
                  <a:lnTo>
                    <a:pt x="2296080" y="0"/>
                  </a:lnTo>
                  <a:lnTo>
                    <a:pt x="2296080" y="1672751"/>
                  </a:lnTo>
                  <a:lnTo>
                    <a:pt x="0" y="1672751"/>
                  </a:lnTo>
                  <a:close/>
                </a:path>
              </a:pathLst>
            </a:custGeom>
            <a:solidFill>
              <a:srgbClr val="FEFE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96080" cy="1729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9080" y="-48980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Prediction Dashboard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17337" y="9838852"/>
            <a:ext cx="334040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39764" y="3226678"/>
            <a:ext cx="6523137" cy="61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Mid Life Time Value Segment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39764" y="3788504"/>
            <a:ext cx="293368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Churned Customer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69978" y="7133132"/>
            <a:ext cx="646212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~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93084" y="6438141"/>
            <a:ext cx="6740951" cy="266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6"/>
              </a:lnSpc>
            </a:pPr>
            <a:r>
              <a:rPr lang="en-US" sz="14776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41M $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828174" y="1846233"/>
            <a:ext cx="2590338" cy="1211179"/>
            <a:chOff x="0" y="0"/>
            <a:chExt cx="682229" cy="3189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2229" cy="318994"/>
            </a:xfrm>
            <a:custGeom>
              <a:avLst/>
              <a:gdLst/>
              <a:ahLst/>
              <a:cxnLst/>
              <a:rect l="l" t="t" r="r" b="b"/>
              <a:pathLst>
                <a:path w="682229" h="318994">
                  <a:moveTo>
                    <a:pt x="0" y="0"/>
                  </a:moveTo>
                  <a:lnTo>
                    <a:pt x="682229" y="0"/>
                  </a:lnTo>
                  <a:lnTo>
                    <a:pt x="682229" y="318994"/>
                  </a:lnTo>
                  <a:lnTo>
                    <a:pt x="0" y="31899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682229" cy="376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7939764" y="4805034"/>
            <a:ext cx="4649938" cy="2052207"/>
          </a:xfrm>
          <a:custGeom>
            <a:avLst/>
            <a:gdLst/>
            <a:ahLst/>
            <a:cxnLst/>
            <a:rect l="l" t="t" r="r" b="b"/>
            <a:pathLst>
              <a:path w="4649938" h="2052207">
                <a:moveTo>
                  <a:pt x="0" y="0"/>
                </a:moveTo>
                <a:lnTo>
                  <a:pt x="4649937" y="0"/>
                </a:lnTo>
                <a:lnTo>
                  <a:pt x="4649937" y="2052207"/>
                </a:lnTo>
                <a:lnTo>
                  <a:pt x="0" y="2052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25" b="-15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696190" y="9220200"/>
            <a:ext cx="3591810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*Reference from Mobil Super  $10.3 / Liter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28174" y="3076462"/>
            <a:ext cx="8717930" cy="6351226"/>
            <a:chOff x="0" y="0"/>
            <a:chExt cx="2296080" cy="16727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6080" cy="1672751"/>
            </a:xfrm>
            <a:custGeom>
              <a:avLst/>
              <a:gdLst/>
              <a:ahLst/>
              <a:cxnLst/>
              <a:rect l="l" t="t" r="r" b="b"/>
              <a:pathLst>
                <a:path w="2296080" h="1672751">
                  <a:moveTo>
                    <a:pt x="0" y="0"/>
                  </a:moveTo>
                  <a:lnTo>
                    <a:pt x="2296080" y="0"/>
                  </a:lnTo>
                  <a:lnTo>
                    <a:pt x="2296080" y="1672751"/>
                  </a:lnTo>
                  <a:lnTo>
                    <a:pt x="0" y="1672751"/>
                  </a:lnTo>
                  <a:close/>
                </a:path>
              </a:pathLst>
            </a:custGeom>
            <a:solidFill>
              <a:srgbClr val="FEFE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96080" cy="1729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825180" y="1195707"/>
            <a:ext cx="14545706" cy="8102926"/>
          </a:xfrm>
          <a:custGeom>
            <a:avLst/>
            <a:gdLst/>
            <a:ahLst/>
            <a:cxnLst/>
            <a:rect l="l" t="t" r="r" b="b"/>
            <a:pathLst>
              <a:path w="14545706" h="8102926">
                <a:moveTo>
                  <a:pt x="0" y="0"/>
                </a:moveTo>
                <a:lnTo>
                  <a:pt x="14545706" y="0"/>
                </a:lnTo>
                <a:lnTo>
                  <a:pt x="14545706" y="8102926"/>
                </a:lnTo>
                <a:lnTo>
                  <a:pt x="0" y="8102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828174" y="3076462"/>
            <a:ext cx="8717930" cy="6351226"/>
            <a:chOff x="0" y="0"/>
            <a:chExt cx="2296080" cy="16727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96080" cy="1672751"/>
            </a:xfrm>
            <a:custGeom>
              <a:avLst/>
              <a:gdLst/>
              <a:ahLst/>
              <a:cxnLst/>
              <a:rect l="l" t="t" r="r" b="b"/>
              <a:pathLst>
                <a:path w="2296080" h="1672751">
                  <a:moveTo>
                    <a:pt x="0" y="0"/>
                  </a:moveTo>
                  <a:lnTo>
                    <a:pt x="2296080" y="0"/>
                  </a:lnTo>
                  <a:lnTo>
                    <a:pt x="2296080" y="1672751"/>
                  </a:lnTo>
                  <a:lnTo>
                    <a:pt x="0" y="1672751"/>
                  </a:lnTo>
                  <a:close/>
                </a:path>
              </a:pathLst>
            </a:custGeom>
            <a:solidFill>
              <a:srgbClr val="FEFE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296080" cy="1729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9080" y="-48980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Prediction Dashboard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17337" y="9838852"/>
            <a:ext cx="334040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39764" y="3331453"/>
            <a:ext cx="6523137" cy="832335"/>
            <a:chOff x="0" y="0"/>
            <a:chExt cx="8697516" cy="110978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04775"/>
              <a:ext cx="8697516" cy="790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33"/>
                </a:lnSpc>
                <a:spcBef>
                  <a:spcPct val="0"/>
                </a:spcBef>
              </a:pPr>
              <a:r>
                <a:rPr lang="en-US" sz="338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Low Life Time Value Segment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28451"/>
              <a:ext cx="3911585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Churned Customer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669978" y="7133132"/>
            <a:ext cx="646212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~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93084" y="6438141"/>
            <a:ext cx="6740951" cy="266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6"/>
              </a:lnSpc>
            </a:pPr>
            <a:r>
              <a:rPr lang="en-US" sz="14776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20M $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828174" y="1846233"/>
            <a:ext cx="2590338" cy="1211179"/>
            <a:chOff x="0" y="0"/>
            <a:chExt cx="682229" cy="31899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2229" cy="318994"/>
            </a:xfrm>
            <a:custGeom>
              <a:avLst/>
              <a:gdLst/>
              <a:ahLst/>
              <a:cxnLst/>
              <a:rect l="l" t="t" r="r" b="b"/>
              <a:pathLst>
                <a:path w="682229" h="318994">
                  <a:moveTo>
                    <a:pt x="0" y="0"/>
                  </a:moveTo>
                  <a:lnTo>
                    <a:pt x="682229" y="0"/>
                  </a:lnTo>
                  <a:lnTo>
                    <a:pt x="682229" y="318994"/>
                  </a:lnTo>
                  <a:lnTo>
                    <a:pt x="0" y="31899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82229" cy="376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7939764" y="4805034"/>
            <a:ext cx="4649938" cy="2052207"/>
          </a:xfrm>
          <a:custGeom>
            <a:avLst/>
            <a:gdLst/>
            <a:ahLst/>
            <a:cxnLst/>
            <a:rect l="l" t="t" r="r" b="b"/>
            <a:pathLst>
              <a:path w="4649938" h="2052207">
                <a:moveTo>
                  <a:pt x="0" y="0"/>
                </a:moveTo>
                <a:lnTo>
                  <a:pt x="4649937" y="0"/>
                </a:lnTo>
                <a:lnTo>
                  <a:pt x="4649937" y="2052207"/>
                </a:lnTo>
                <a:lnTo>
                  <a:pt x="0" y="2052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" r="-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4696190" y="9220200"/>
            <a:ext cx="3591810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*Reference from Mobil Super  $10.3 / Liter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1032" y="3567831"/>
            <a:ext cx="10676078" cy="272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79"/>
              </a:lnSpc>
            </a:pPr>
            <a:r>
              <a:rPr lang="en-US" sz="15056" spc="-30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</a:t>
            </a:r>
          </a:p>
        </p:txBody>
      </p:sp>
      <p:sp>
        <p:nvSpPr>
          <p:cNvPr id="3" name="Freeform 3"/>
          <p:cNvSpPr/>
          <p:nvPr/>
        </p:nvSpPr>
        <p:spPr>
          <a:xfrm>
            <a:off x="309493" y="3464949"/>
            <a:ext cx="3857812" cy="8001730"/>
          </a:xfrm>
          <a:custGeom>
            <a:avLst/>
            <a:gdLst/>
            <a:ahLst/>
            <a:cxnLst/>
            <a:rect l="l" t="t" r="r" b="b"/>
            <a:pathLst>
              <a:path w="3857812" h="8001730">
                <a:moveTo>
                  <a:pt x="0" y="0"/>
                </a:moveTo>
                <a:lnTo>
                  <a:pt x="3857813" y="0"/>
                </a:lnTo>
                <a:lnTo>
                  <a:pt x="3857813" y="8001730"/>
                </a:lnTo>
                <a:lnTo>
                  <a:pt x="0" y="8001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4120694" y="5815348"/>
            <a:ext cx="3857812" cy="8001730"/>
          </a:xfrm>
          <a:custGeom>
            <a:avLst/>
            <a:gdLst/>
            <a:ahLst/>
            <a:cxnLst/>
            <a:rect l="l" t="t" r="r" b="b"/>
            <a:pathLst>
              <a:path w="3857812" h="8001730">
                <a:moveTo>
                  <a:pt x="3857813" y="0"/>
                </a:moveTo>
                <a:lnTo>
                  <a:pt x="0" y="0"/>
                </a:lnTo>
                <a:lnTo>
                  <a:pt x="0" y="8001731"/>
                </a:lnTo>
                <a:lnTo>
                  <a:pt x="3857813" y="8001731"/>
                </a:lnTo>
                <a:lnTo>
                  <a:pt x="385781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-103" r="-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99337" y="1880331"/>
            <a:ext cx="7049853" cy="6016390"/>
          </a:xfrm>
          <a:custGeom>
            <a:avLst/>
            <a:gdLst/>
            <a:ahLst/>
            <a:cxnLst/>
            <a:rect l="l" t="t" r="r" b="b"/>
            <a:pathLst>
              <a:path w="7049853" h="6016390">
                <a:moveTo>
                  <a:pt x="0" y="0"/>
                </a:moveTo>
                <a:lnTo>
                  <a:pt x="7049853" y="0"/>
                </a:lnTo>
                <a:lnTo>
                  <a:pt x="7049853" y="6016390"/>
                </a:lnTo>
                <a:lnTo>
                  <a:pt x="0" y="6016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" t="-52319" r="-278384" b="-962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45726" y="6368264"/>
            <a:ext cx="1144312" cy="129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5"/>
              </a:lnSpc>
            </a:pPr>
            <a:r>
              <a:rPr lang="en-US" sz="71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23221" y="3740682"/>
            <a:ext cx="2135832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53894" y="4438229"/>
            <a:ext cx="2210544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365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41229">
            <a:off x="12783849" y="-811467"/>
            <a:ext cx="4757053" cy="12126568"/>
          </a:xfrm>
          <a:custGeom>
            <a:avLst/>
            <a:gdLst/>
            <a:ahLst/>
            <a:cxnLst/>
            <a:rect l="l" t="t" r="r" b="b"/>
            <a:pathLst>
              <a:path w="4757053" h="12126568">
                <a:moveTo>
                  <a:pt x="0" y="0"/>
                </a:moveTo>
                <a:lnTo>
                  <a:pt x="4757053" y="0"/>
                </a:lnTo>
                <a:lnTo>
                  <a:pt x="4757053" y="12126569"/>
                </a:lnTo>
                <a:lnTo>
                  <a:pt x="0" y="12126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4" r="-30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9598695"/>
            <a:ext cx="18328258" cy="925829"/>
            <a:chOff x="0" y="0"/>
            <a:chExt cx="4827196" cy="243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27196" cy="243840"/>
            </a:xfrm>
            <a:custGeom>
              <a:avLst/>
              <a:gdLst/>
              <a:ahLst/>
              <a:cxnLst/>
              <a:rect l="l" t="t" r="r" b="b"/>
              <a:pathLst>
                <a:path w="4827196" h="243840">
                  <a:moveTo>
                    <a:pt x="0" y="0"/>
                  </a:moveTo>
                  <a:lnTo>
                    <a:pt x="4827196" y="0"/>
                  </a:lnTo>
                  <a:lnTo>
                    <a:pt x="4827196" y="243840"/>
                  </a:lnTo>
                  <a:lnTo>
                    <a:pt x="0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27196" cy="30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2794177" y="7802438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H="1">
            <a:off x="4989257" y="7802438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9390156" y="2256895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>
            <a:off x="7184336" y="7802438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7195076" y="2256895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 flipV="1">
            <a:off x="9379416" y="7802438"/>
            <a:ext cx="108198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4999997" y="2256895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2804918" y="2256895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641283" y="2256895"/>
            <a:ext cx="62738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4626860" y="7692677"/>
            <a:ext cx="219522" cy="21952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6821940" y="7692677"/>
            <a:ext cx="219522" cy="21952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032409" y="2147134"/>
            <a:ext cx="219522" cy="21952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9017019" y="7692677"/>
            <a:ext cx="219522" cy="21952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837330" y="2147134"/>
            <a:ext cx="219522" cy="21952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642250" y="2147134"/>
            <a:ext cx="219522" cy="21952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47171" y="2147134"/>
            <a:ext cx="219522" cy="21952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flipH="1">
            <a:off x="2794177" y="5032901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flipH="1">
            <a:off x="4989257" y="5032901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9" name="AutoShape 39"/>
          <p:cNvSpPr/>
          <p:nvPr/>
        </p:nvSpPr>
        <p:spPr>
          <a:xfrm flipH="1">
            <a:off x="7184336" y="5032901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0" name="AutoShape 40"/>
          <p:cNvSpPr/>
          <p:nvPr/>
        </p:nvSpPr>
        <p:spPr>
          <a:xfrm flipH="1">
            <a:off x="9379416" y="5032901"/>
            <a:ext cx="16944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 rot="-10800000">
            <a:off x="4626860" y="4923140"/>
            <a:ext cx="219522" cy="21952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6821940" y="4923140"/>
            <a:ext cx="219522" cy="219522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10800000">
            <a:off x="9017019" y="4923140"/>
            <a:ext cx="219522" cy="219522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 rot="-5400000">
            <a:off x="430315" y="5697992"/>
            <a:ext cx="3000489" cy="1450786"/>
          </a:xfrm>
          <a:custGeom>
            <a:avLst/>
            <a:gdLst/>
            <a:ahLst/>
            <a:cxnLst/>
            <a:rect l="l" t="t" r="r" b="b"/>
            <a:pathLst>
              <a:path w="3000489" h="1450786">
                <a:moveTo>
                  <a:pt x="0" y="0"/>
                </a:moveTo>
                <a:lnTo>
                  <a:pt x="3000489" y="0"/>
                </a:lnTo>
                <a:lnTo>
                  <a:pt x="3000489" y="1450785"/>
                </a:lnTo>
                <a:lnTo>
                  <a:pt x="0" y="1450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 rot="5400000">
            <a:off x="10452637" y="2910556"/>
            <a:ext cx="3000489" cy="1450786"/>
          </a:xfrm>
          <a:custGeom>
            <a:avLst/>
            <a:gdLst/>
            <a:ahLst/>
            <a:cxnLst/>
            <a:rect l="l" t="t" r="r" b="b"/>
            <a:pathLst>
              <a:path w="3000489" h="1450786">
                <a:moveTo>
                  <a:pt x="0" y="0"/>
                </a:moveTo>
                <a:lnTo>
                  <a:pt x="3000489" y="0"/>
                </a:lnTo>
                <a:lnTo>
                  <a:pt x="3000489" y="1450785"/>
                </a:lnTo>
                <a:lnTo>
                  <a:pt x="0" y="1450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 rot="-10800000">
            <a:off x="11791209" y="3207551"/>
            <a:ext cx="1577182" cy="1333436"/>
          </a:xfrm>
          <a:custGeom>
            <a:avLst/>
            <a:gdLst/>
            <a:ahLst/>
            <a:cxnLst/>
            <a:rect l="l" t="t" r="r" b="b"/>
            <a:pathLst>
              <a:path w="1577182" h="1333436">
                <a:moveTo>
                  <a:pt x="0" y="0"/>
                </a:moveTo>
                <a:lnTo>
                  <a:pt x="1577182" y="0"/>
                </a:lnTo>
                <a:lnTo>
                  <a:pt x="1577182" y="1333435"/>
                </a:lnTo>
                <a:lnTo>
                  <a:pt x="0" y="13334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429555" y="5692826"/>
            <a:ext cx="1577182" cy="1333436"/>
          </a:xfrm>
          <a:custGeom>
            <a:avLst/>
            <a:gdLst/>
            <a:ahLst/>
            <a:cxnLst/>
            <a:rect l="l" t="t" r="r" b="b"/>
            <a:pathLst>
              <a:path w="1577182" h="1333436">
                <a:moveTo>
                  <a:pt x="0" y="0"/>
                </a:moveTo>
                <a:lnTo>
                  <a:pt x="1577183" y="0"/>
                </a:lnTo>
                <a:lnTo>
                  <a:pt x="1577183" y="1333435"/>
                </a:lnTo>
                <a:lnTo>
                  <a:pt x="0" y="13334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6662344" y="2867522"/>
            <a:ext cx="569493" cy="737208"/>
          </a:xfrm>
          <a:custGeom>
            <a:avLst/>
            <a:gdLst/>
            <a:ahLst/>
            <a:cxnLst/>
            <a:rect l="l" t="t" r="r" b="b"/>
            <a:pathLst>
              <a:path w="569493" h="737208">
                <a:moveTo>
                  <a:pt x="0" y="0"/>
                </a:moveTo>
                <a:lnTo>
                  <a:pt x="569493" y="0"/>
                </a:lnTo>
                <a:lnTo>
                  <a:pt x="569493" y="737208"/>
                </a:lnTo>
                <a:lnTo>
                  <a:pt x="0" y="73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8850853" y="2867522"/>
            <a:ext cx="597564" cy="760018"/>
          </a:xfrm>
          <a:custGeom>
            <a:avLst/>
            <a:gdLst/>
            <a:ahLst/>
            <a:cxnLst/>
            <a:rect l="l" t="t" r="r" b="b"/>
            <a:pathLst>
              <a:path w="597564" h="760018">
                <a:moveTo>
                  <a:pt x="0" y="0"/>
                </a:moveTo>
                <a:lnTo>
                  <a:pt x="597564" y="0"/>
                </a:lnTo>
                <a:lnTo>
                  <a:pt x="597564" y="760017"/>
                </a:lnTo>
                <a:lnTo>
                  <a:pt x="0" y="760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6591881" y="5658063"/>
            <a:ext cx="710418" cy="691770"/>
          </a:xfrm>
          <a:custGeom>
            <a:avLst/>
            <a:gdLst/>
            <a:ahLst/>
            <a:cxnLst/>
            <a:rect l="l" t="t" r="r" b="b"/>
            <a:pathLst>
              <a:path w="710418" h="691770">
                <a:moveTo>
                  <a:pt x="0" y="0"/>
                </a:moveTo>
                <a:lnTo>
                  <a:pt x="710419" y="0"/>
                </a:lnTo>
                <a:lnTo>
                  <a:pt x="710419" y="691770"/>
                </a:lnTo>
                <a:lnTo>
                  <a:pt x="0" y="691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8717973" y="5586011"/>
            <a:ext cx="863324" cy="892325"/>
          </a:xfrm>
          <a:custGeom>
            <a:avLst/>
            <a:gdLst/>
            <a:ahLst/>
            <a:cxnLst/>
            <a:rect l="l" t="t" r="r" b="b"/>
            <a:pathLst>
              <a:path w="863324" h="892325">
                <a:moveTo>
                  <a:pt x="0" y="0"/>
                </a:moveTo>
                <a:lnTo>
                  <a:pt x="863324" y="0"/>
                </a:lnTo>
                <a:lnTo>
                  <a:pt x="863324" y="892325"/>
                </a:lnTo>
                <a:lnTo>
                  <a:pt x="0" y="892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3778335" y="5428412"/>
            <a:ext cx="1727831" cy="907111"/>
          </a:xfrm>
          <a:custGeom>
            <a:avLst/>
            <a:gdLst/>
            <a:ahLst/>
            <a:cxnLst/>
            <a:rect l="l" t="t" r="r" b="b"/>
            <a:pathLst>
              <a:path w="1727831" h="907111">
                <a:moveTo>
                  <a:pt x="0" y="0"/>
                </a:moveTo>
                <a:lnTo>
                  <a:pt x="1727831" y="0"/>
                </a:lnTo>
                <a:lnTo>
                  <a:pt x="1727831" y="907111"/>
                </a:lnTo>
                <a:lnTo>
                  <a:pt x="0" y="9071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 rot="-3031397">
            <a:off x="2210903" y="8258545"/>
            <a:ext cx="610246" cy="1087298"/>
          </a:xfrm>
          <a:custGeom>
            <a:avLst/>
            <a:gdLst/>
            <a:ahLst/>
            <a:cxnLst/>
            <a:rect l="l" t="t" r="r" b="b"/>
            <a:pathLst>
              <a:path w="610246" h="1087298">
                <a:moveTo>
                  <a:pt x="0" y="0"/>
                </a:moveTo>
                <a:lnTo>
                  <a:pt x="610246" y="0"/>
                </a:lnTo>
                <a:lnTo>
                  <a:pt x="610246" y="1087299"/>
                </a:lnTo>
                <a:lnTo>
                  <a:pt x="0" y="10872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3857110" y="8045549"/>
            <a:ext cx="1735041" cy="1686243"/>
          </a:xfrm>
          <a:custGeom>
            <a:avLst/>
            <a:gdLst/>
            <a:ahLst/>
            <a:cxnLst/>
            <a:rect l="l" t="t" r="r" b="b"/>
            <a:pathLst>
              <a:path w="1735041" h="1686243">
                <a:moveTo>
                  <a:pt x="0" y="0"/>
                </a:moveTo>
                <a:lnTo>
                  <a:pt x="1735042" y="0"/>
                </a:lnTo>
                <a:lnTo>
                  <a:pt x="1735042" y="1686243"/>
                </a:lnTo>
                <a:lnTo>
                  <a:pt x="0" y="168624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Freeform 61"/>
          <p:cNvSpPr/>
          <p:nvPr/>
        </p:nvSpPr>
        <p:spPr>
          <a:xfrm>
            <a:off x="8551441" y="8466235"/>
            <a:ext cx="1143710" cy="796308"/>
          </a:xfrm>
          <a:custGeom>
            <a:avLst/>
            <a:gdLst/>
            <a:ahLst/>
            <a:cxnLst/>
            <a:rect l="l" t="t" r="r" b="b"/>
            <a:pathLst>
              <a:path w="1143710" h="796308">
                <a:moveTo>
                  <a:pt x="0" y="0"/>
                </a:moveTo>
                <a:lnTo>
                  <a:pt x="1143710" y="0"/>
                </a:lnTo>
                <a:lnTo>
                  <a:pt x="1143710" y="796308"/>
                </a:lnTo>
                <a:lnTo>
                  <a:pt x="0" y="7963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Freeform 62"/>
          <p:cNvSpPr/>
          <p:nvPr/>
        </p:nvSpPr>
        <p:spPr>
          <a:xfrm>
            <a:off x="6344860" y="8428135"/>
            <a:ext cx="1166360" cy="890808"/>
          </a:xfrm>
          <a:custGeom>
            <a:avLst/>
            <a:gdLst/>
            <a:ahLst/>
            <a:cxnLst/>
            <a:rect l="l" t="t" r="r" b="b"/>
            <a:pathLst>
              <a:path w="1166360" h="890808">
                <a:moveTo>
                  <a:pt x="0" y="0"/>
                </a:moveTo>
                <a:lnTo>
                  <a:pt x="1166360" y="0"/>
                </a:lnTo>
                <a:lnTo>
                  <a:pt x="1166360" y="890808"/>
                </a:lnTo>
                <a:lnTo>
                  <a:pt x="0" y="89080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2289505" y="974668"/>
            <a:ext cx="497106" cy="962917"/>
          </a:xfrm>
          <a:custGeom>
            <a:avLst/>
            <a:gdLst/>
            <a:ahLst/>
            <a:cxnLst/>
            <a:rect l="l" t="t" r="r" b="b"/>
            <a:pathLst>
              <a:path w="497106" h="962917">
                <a:moveTo>
                  <a:pt x="0" y="0"/>
                </a:moveTo>
                <a:lnTo>
                  <a:pt x="497106" y="0"/>
                </a:lnTo>
                <a:lnTo>
                  <a:pt x="497106" y="962916"/>
                </a:lnTo>
                <a:lnTo>
                  <a:pt x="0" y="96291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13873216" y="3864744"/>
            <a:ext cx="4166235" cy="8229600"/>
          </a:xfrm>
          <a:custGeom>
            <a:avLst/>
            <a:gdLst/>
            <a:ahLst/>
            <a:cxnLst/>
            <a:rect l="l" t="t" r="r" b="b"/>
            <a:pathLst>
              <a:path w="4166235" h="8229600">
                <a:moveTo>
                  <a:pt x="0" y="0"/>
                </a:moveTo>
                <a:lnTo>
                  <a:pt x="4166235" y="0"/>
                </a:lnTo>
                <a:lnTo>
                  <a:pt x="41662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TextBox 65"/>
          <p:cNvSpPr txBox="1"/>
          <p:nvPr/>
        </p:nvSpPr>
        <p:spPr>
          <a:xfrm>
            <a:off x="10442172" y="5308178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100 Point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7087850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212415" y="4637189"/>
            <a:ext cx="1041091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3857110" y="5308178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300 Point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921456" y="1848067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292389" y="4637189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902406" y="7445361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81257" y="2519056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1 Point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052190" y="5308178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200 Point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662207" y="8116350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500 Point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116536" y="1848067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8487468" y="4637189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4097486" y="7445361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11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876337" y="2519056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5 Point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247269" y="5308178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150 Point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857287" y="8116350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1000 Point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311439" y="1848067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0682371" y="4637189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292389" y="7445361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12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071240" y="2519056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10 Point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6052190" y="8116350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2000 Point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8506695" y="1848067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487645" y="7445361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13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8266496" y="2519056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20 Point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8247446" y="8116350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5000 Point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0701597" y="1848067"/>
            <a:ext cx="127130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0461399" y="2519056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30 Point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0143110" y="3677736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Mid LTV Wall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2006738" y="6267492"/>
            <a:ext cx="176627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High LTV Wall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564026" y="7016887"/>
            <a:ext cx="2780705" cy="32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  <a:spcBef>
                <a:spcPct val="0"/>
              </a:spcBef>
            </a:pPr>
            <a:r>
              <a:rPr lang="en-US" sz="1880" u="sng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Elite Customer Segment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5700655" y="4166705"/>
            <a:ext cx="2454771" cy="32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  <a:spcBef>
                <a:spcPct val="0"/>
              </a:spcBef>
            </a:pPr>
            <a:r>
              <a:rPr lang="en-US" sz="1880" u="sng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Prime Value Segment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5109735" y="1353148"/>
            <a:ext cx="3636611" cy="32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 u="sng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Growth Opportunity Segment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0818976" y="817072"/>
            <a:ext cx="7302846" cy="264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25"/>
              </a:lnSpc>
              <a:spcBef>
                <a:spcPct val="0"/>
              </a:spcBef>
            </a:pPr>
            <a:r>
              <a:rPr lang="en-US" sz="73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Tiered Loyalty Program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299359" y="-3559"/>
            <a:ext cx="16592316" cy="97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6"/>
              </a:lnSpc>
            </a:pPr>
            <a:r>
              <a:rPr lang="en-US" sz="53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&amp; Retail Solution: Ranking System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4183224" y="4823743"/>
            <a:ext cx="3528503" cy="5241388"/>
            <a:chOff x="0" y="0"/>
            <a:chExt cx="1764282" cy="2620739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1764282" cy="2620739"/>
            </a:xfrm>
            <a:custGeom>
              <a:avLst/>
              <a:gdLst/>
              <a:ahLst/>
              <a:cxnLst/>
              <a:rect l="l" t="t" r="r" b="b"/>
              <a:pathLst>
                <a:path w="1764282" h="2620739">
                  <a:moveTo>
                    <a:pt x="32912" y="0"/>
                  </a:moveTo>
                  <a:lnTo>
                    <a:pt x="1731371" y="0"/>
                  </a:lnTo>
                  <a:cubicBezTo>
                    <a:pt x="1740099" y="0"/>
                    <a:pt x="1748471" y="3467"/>
                    <a:pt x="1754643" y="9640"/>
                  </a:cubicBezTo>
                  <a:cubicBezTo>
                    <a:pt x="1760815" y="15812"/>
                    <a:pt x="1764282" y="24183"/>
                    <a:pt x="1764282" y="32912"/>
                  </a:cubicBezTo>
                  <a:lnTo>
                    <a:pt x="1764282" y="2587828"/>
                  </a:lnTo>
                  <a:cubicBezTo>
                    <a:pt x="1764282" y="2596556"/>
                    <a:pt x="1760815" y="2604928"/>
                    <a:pt x="1754643" y="2611100"/>
                  </a:cubicBezTo>
                  <a:cubicBezTo>
                    <a:pt x="1748471" y="2617272"/>
                    <a:pt x="1740099" y="2620739"/>
                    <a:pt x="1731371" y="2620739"/>
                  </a:cubicBezTo>
                  <a:lnTo>
                    <a:pt x="32912" y="2620739"/>
                  </a:lnTo>
                  <a:cubicBezTo>
                    <a:pt x="24183" y="2620739"/>
                    <a:pt x="15812" y="2617272"/>
                    <a:pt x="9640" y="2611100"/>
                  </a:cubicBezTo>
                  <a:cubicBezTo>
                    <a:pt x="3467" y="2604928"/>
                    <a:pt x="0" y="2596556"/>
                    <a:pt x="0" y="2587828"/>
                  </a:cubicBezTo>
                  <a:lnTo>
                    <a:pt x="0" y="32912"/>
                  </a:lnTo>
                  <a:cubicBezTo>
                    <a:pt x="0" y="24183"/>
                    <a:pt x="3467" y="15812"/>
                    <a:pt x="9640" y="9640"/>
                  </a:cubicBezTo>
                  <a:cubicBezTo>
                    <a:pt x="15812" y="3467"/>
                    <a:pt x="24183" y="0"/>
                    <a:pt x="32912" y="0"/>
                  </a:cubicBez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0" y="-57150"/>
              <a:ext cx="1764282" cy="2677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106" name="Group 106"/>
          <p:cNvGrpSpPr/>
          <p:nvPr/>
        </p:nvGrpSpPr>
        <p:grpSpPr>
          <a:xfrm rot="5400000">
            <a:off x="14810542" y="8499286"/>
            <a:ext cx="855014" cy="1826639"/>
            <a:chOff x="0" y="0"/>
            <a:chExt cx="464092" cy="991478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464092" cy="991478"/>
            </a:xfrm>
            <a:custGeom>
              <a:avLst/>
              <a:gdLst/>
              <a:ahLst/>
              <a:cxnLst/>
              <a:rect l="l" t="t" r="r" b="b"/>
              <a:pathLst>
                <a:path w="464092" h="991478">
                  <a:moveTo>
                    <a:pt x="0" y="0"/>
                  </a:moveTo>
                  <a:lnTo>
                    <a:pt x="464092" y="0"/>
                  </a:lnTo>
                  <a:lnTo>
                    <a:pt x="464092" y="991478"/>
                  </a:lnTo>
                  <a:lnTo>
                    <a:pt x="0" y="991478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Box 108"/>
            <p:cNvSpPr txBox="1"/>
            <p:nvPr/>
          </p:nvSpPr>
          <p:spPr>
            <a:xfrm>
              <a:off x="0" y="-57150"/>
              <a:ext cx="464092" cy="104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09" name="Freeform 109"/>
          <p:cNvSpPr/>
          <p:nvPr/>
        </p:nvSpPr>
        <p:spPr>
          <a:xfrm>
            <a:off x="14384191" y="5051820"/>
            <a:ext cx="1616143" cy="252706"/>
          </a:xfrm>
          <a:custGeom>
            <a:avLst/>
            <a:gdLst/>
            <a:ahLst/>
            <a:cxnLst/>
            <a:rect l="l" t="t" r="r" b="b"/>
            <a:pathLst>
              <a:path w="1616143" h="252706">
                <a:moveTo>
                  <a:pt x="0" y="0"/>
                </a:moveTo>
                <a:lnTo>
                  <a:pt x="1616143" y="0"/>
                </a:lnTo>
                <a:lnTo>
                  <a:pt x="1616143" y="252706"/>
                </a:lnTo>
                <a:lnTo>
                  <a:pt x="0" y="25270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0" name="Group 110"/>
          <p:cNvGrpSpPr/>
          <p:nvPr/>
        </p:nvGrpSpPr>
        <p:grpSpPr>
          <a:xfrm rot="5400000">
            <a:off x="16210378" y="8919898"/>
            <a:ext cx="855014" cy="985416"/>
            <a:chOff x="0" y="0"/>
            <a:chExt cx="464092" cy="534872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464092" cy="534872"/>
            </a:xfrm>
            <a:custGeom>
              <a:avLst/>
              <a:gdLst/>
              <a:ahLst/>
              <a:cxnLst/>
              <a:rect l="l" t="t" r="r" b="b"/>
              <a:pathLst>
                <a:path w="464092" h="534872">
                  <a:moveTo>
                    <a:pt x="0" y="0"/>
                  </a:moveTo>
                  <a:lnTo>
                    <a:pt x="464092" y="0"/>
                  </a:lnTo>
                  <a:lnTo>
                    <a:pt x="464092" y="534872"/>
                  </a:lnTo>
                  <a:lnTo>
                    <a:pt x="0" y="534872"/>
                  </a:lnTo>
                  <a:close/>
                </a:path>
              </a:pathLst>
            </a:custGeom>
            <a:solidFill>
              <a:srgbClr val="003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0" y="-57150"/>
              <a:ext cx="464092" cy="592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 rot="5400000">
            <a:off x="16922901" y="9192791"/>
            <a:ext cx="855014" cy="439629"/>
            <a:chOff x="0" y="0"/>
            <a:chExt cx="464092" cy="238626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464092" cy="238626"/>
            </a:xfrm>
            <a:custGeom>
              <a:avLst/>
              <a:gdLst/>
              <a:ahLst/>
              <a:cxnLst/>
              <a:rect l="l" t="t" r="r" b="b"/>
              <a:pathLst>
                <a:path w="464092" h="238626">
                  <a:moveTo>
                    <a:pt x="0" y="0"/>
                  </a:moveTo>
                  <a:lnTo>
                    <a:pt x="464092" y="0"/>
                  </a:lnTo>
                  <a:lnTo>
                    <a:pt x="464092" y="238626"/>
                  </a:lnTo>
                  <a:lnTo>
                    <a:pt x="0" y="238626"/>
                  </a:lnTo>
                  <a:close/>
                </a:path>
              </a:pathLst>
            </a:custGeom>
            <a:solidFill>
              <a:srgbClr val="C391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0" y="-57150"/>
              <a:ext cx="464092" cy="29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16" name="AutoShape 116"/>
          <p:cNvSpPr/>
          <p:nvPr/>
        </p:nvSpPr>
        <p:spPr>
          <a:xfrm>
            <a:off x="15592849" y="8835142"/>
            <a:ext cx="0" cy="1004970"/>
          </a:xfrm>
          <a:prstGeom prst="line">
            <a:avLst/>
          </a:prstGeom>
          <a:ln w="1905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7" name="Group 117"/>
          <p:cNvGrpSpPr/>
          <p:nvPr/>
        </p:nvGrpSpPr>
        <p:grpSpPr>
          <a:xfrm rot="5400000">
            <a:off x="15544575" y="8786868"/>
            <a:ext cx="96548" cy="96548"/>
            <a:chOff x="0" y="0"/>
            <a:chExt cx="812800" cy="8128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22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20" name="TextBox 120"/>
          <p:cNvSpPr txBox="1"/>
          <p:nvPr/>
        </p:nvSpPr>
        <p:spPr>
          <a:xfrm>
            <a:off x="14568812" y="5020482"/>
            <a:ext cx="946008" cy="27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3"/>
              </a:lnSpc>
            </a:pPr>
            <a:r>
              <a:rPr lang="en-US" sz="15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Retail A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4384191" y="5788940"/>
            <a:ext cx="1041565" cy="27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3"/>
              </a:lnSpc>
            </a:pPr>
            <a:r>
              <a:rPr lang="en-US" sz="15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#310 / 637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4384191" y="6088084"/>
            <a:ext cx="2461569" cy="225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6"/>
              </a:lnSpc>
            </a:pPr>
            <a:r>
              <a:rPr lang="en-US" sz="1318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Growth Opportunity Segment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5760575" y="8715696"/>
            <a:ext cx="1061875" cy="21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are here!</a:t>
            </a:r>
          </a:p>
        </p:txBody>
      </p:sp>
      <p:pic>
        <p:nvPicPr>
          <p:cNvPr id="124" name="Picture 1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265592" y="6530004"/>
            <a:ext cx="3293950" cy="2098581"/>
          </a:xfrm>
          <a:prstGeom prst="rect">
            <a:avLst/>
          </a:prstGeom>
        </p:spPr>
      </p:pic>
      <p:sp>
        <p:nvSpPr>
          <p:cNvPr id="125" name="TextBox 125"/>
          <p:cNvSpPr txBox="1"/>
          <p:nvPr/>
        </p:nvSpPr>
        <p:spPr>
          <a:xfrm rot="-5400000">
            <a:off x="13754605" y="7260650"/>
            <a:ext cx="1138915" cy="16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7"/>
              </a:lnSpc>
            </a:pPr>
            <a:r>
              <a:rPr lang="en-US" sz="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Points Received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5406632" y="8421811"/>
            <a:ext cx="967897" cy="16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7"/>
              </a:lnSpc>
            </a:pPr>
            <a:r>
              <a:rPr lang="en-US" sz="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Quarter in 2023</a:t>
            </a:r>
          </a:p>
        </p:txBody>
      </p:sp>
      <p:sp>
        <p:nvSpPr>
          <p:cNvPr id="127" name="Freeform 127"/>
          <p:cNvSpPr/>
          <p:nvPr/>
        </p:nvSpPr>
        <p:spPr>
          <a:xfrm>
            <a:off x="14388746" y="5458803"/>
            <a:ext cx="1616143" cy="252706"/>
          </a:xfrm>
          <a:custGeom>
            <a:avLst/>
            <a:gdLst/>
            <a:ahLst/>
            <a:cxnLst/>
            <a:rect l="l" t="t" r="r" b="b"/>
            <a:pathLst>
              <a:path w="1616143" h="252706">
                <a:moveTo>
                  <a:pt x="0" y="0"/>
                </a:moveTo>
                <a:lnTo>
                  <a:pt x="1616144" y="0"/>
                </a:lnTo>
                <a:lnTo>
                  <a:pt x="1616144" y="252706"/>
                </a:lnTo>
                <a:lnTo>
                  <a:pt x="0" y="25270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8" name="TextBox 128"/>
          <p:cNvSpPr txBox="1"/>
          <p:nvPr/>
        </p:nvSpPr>
        <p:spPr>
          <a:xfrm>
            <a:off x="14470399" y="5420703"/>
            <a:ext cx="1169714" cy="27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3"/>
              </a:lnSpc>
            </a:pPr>
            <a:r>
              <a:rPr lang="en-US" sz="15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Point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4292566" y="6428252"/>
            <a:ext cx="3327537" cy="20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8"/>
              </a:lnSpc>
            </a:pPr>
            <a:r>
              <a:rPr lang="en-US" sz="1213">
                <a:solidFill>
                  <a:srgbClr val="4B537B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You have potential to promote to Mid-Rank!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4173699" y="4456777"/>
            <a:ext cx="362290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Retail Internal Dashboard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46779" y="9871260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54978"/>
            <a:ext cx="18339264" cy="11083773"/>
            <a:chOff x="0" y="0"/>
            <a:chExt cx="4830094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0094" cy="2919183"/>
            </a:xfrm>
            <a:custGeom>
              <a:avLst/>
              <a:gdLst/>
              <a:ahLst/>
              <a:cxnLst/>
              <a:rect l="l" t="t" r="r" b="b"/>
              <a:pathLst>
                <a:path w="4830094" h="2919183">
                  <a:moveTo>
                    <a:pt x="21530" y="0"/>
                  </a:moveTo>
                  <a:lnTo>
                    <a:pt x="4808565" y="0"/>
                  </a:lnTo>
                  <a:cubicBezTo>
                    <a:pt x="4814275" y="0"/>
                    <a:pt x="4819751" y="2268"/>
                    <a:pt x="4823789" y="6306"/>
                  </a:cubicBezTo>
                  <a:cubicBezTo>
                    <a:pt x="4827826" y="10343"/>
                    <a:pt x="4830094" y="15820"/>
                    <a:pt x="4830094" y="21530"/>
                  </a:cubicBezTo>
                  <a:lnTo>
                    <a:pt x="4830094" y="2897653"/>
                  </a:lnTo>
                  <a:cubicBezTo>
                    <a:pt x="4830094" y="2909544"/>
                    <a:pt x="4820455" y="2919183"/>
                    <a:pt x="4808565" y="2919183"/>
                  </a:cubicBezTo>
                  <a:lnTo>
                    <a:pt x="21530" y="2919183"/>
                  </a:lnTo>
                  <a:cubicBezTo>
                    <a:pt x="15820" y="2919183"/>
                    <a:pt x="10343" y="2916915"/>
                    <a:pt x="6306" y="2912877"/>
                  </a:cubicBezTo>
                  <a:cubicBezTo>
                    <a:pt x="2268" y="2908840"/>
                    <a:pt x="0" y="2903363"/>
                    <a:pt x="0" y="2897653"/>
                  </a:cubicBezTo>
                  <a:lnTo>
                    <a:pt x="0" y="21530"/>
                  </a:lnTo>
                  <a:cubicBezTo>
                    <a:pt x="0" y="9639"/>
                    <a:pt x="9639" y="0"/>
                    <a:pt x="21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0094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977488" y="1855417"/>
            <a:ext cx="4649938" cy="2052207"/>
          </a:xfrm>
          <a:custGeom>
            <a:avLst/>
            <a:gdLst/>
            <a:ahLst/>
            <a:cxnLst/>
            <a:rect l="l" t="t" r="r" b="b"/>
            <a:pathLst>
              <a:path w="4649938" h="2052207">
                <a:moveTo>
                  <a:pt x="0" y="0"/>
                </a:moveTo>
                <a:lnTo>
                  <a:pt x="4649937" y="0"/>
                </a:lnTo>
                <a:lnTo>
                  <a:pt x="4649937" y="2052207"/>
                </a:lnTo>
                <a:lnTo>
                  <a:pt x="0" y="205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977488" y="4150088"/>
            <a:ext cx="4649938" cy="2052207"/>
          </a:xfrm>
          <a:custGeom>
            <a:avLst/>
            <a:gdLst/>
            <a:ahLst/>
            <a:cxnLst/>
            <a:rect l="l" t="t" r="r" b="b"/>
            <a:pathLst>
              <a:path w="4649938" h="2052207">
                <a:moveTo>
                  <a:pt x="0" y="0"/>
                </a:moveTo>
                <a:lnTo>
                  <a:pt x="4649937" y="0"/>
                </a:lnTo>
                <a:lnTo>
                  <a:pt x="4649937" y="2052207"/>
                </a:lnTo>
                <a:lnTo>
                  <a:pt x="0" y="2052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25" b="-15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977488" y="6629556"/>
            <a:ext cx="4649938" cy="2052207"/>
          </a:xfrm>
          <a:custGeom>
            <a:avLst/>
            <a:gdLst/>
            <a:ahLst/>
            <a:cxnLst/>
            <a:rect l="l" t="t" r="r" b="b"/>
            <a:pathLst>
              <a:path w="4649938" h="2052207">
                <a:moveTo>
                  <a:pt x="0" y="0"/>
                </a:moveTo>
                <a:lnTo>
                  <a:pt x="4649937" y="0"/>
                </a:lnTo>
                <a:lnTo>
                  <a:pt x="4649937" y="2052207"/>
                </a:lnTo>
                <a:lnTo>
                  <a:pt x="0" y="205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" r="-3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384575" y="4030846"/>
            <a:ext cx="2045217" cy="20452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5339" tIns="45339" rIns="45339" bIns="45339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768601" y="9838852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178" y="17695"/>
            <a:ext cx="17470909" cy="9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55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&amp; Retail Solution: Churn Prevention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2332" y="6993747"/>
            <a:ext cx="2354727" cy="12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Low LTV</a:t>
            </a:r>
          </a:p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(95 Shop)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12332" y="4481587"/>
            <a:ext cx="2354727" cy="12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Mid LTV</a:t>
            </a:r>
          </a:p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(31 Shop)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12332" y="2219608"/>
            <a:ext cx="2354727" cy="12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LTV</a:t>
            </a:r>
          </a:p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(15 Shop)</a:t>
            </a:r>
          </a:p>
        </p:txBody>
      </p:sp>
      <p:sp>
        <p:nvSpPr>
          <p:cNvPr id="21" name="Freeform 21"/>
          <p:cNvSpPr/>
          <p:nvPr/>
        </p:nvSpPr>
        <p:spPr>
          <a:xfrm>
            <a:off x="11467812" y="1905466"/>
            <a:ext cx="4423135" cy="1952110"/>
          </a:xfrm>
          <a:custGeom>
            <a:avLst/>
            <a:gdLst/>
            <a:ahLst/>
            <a:cxnLst/>
            <a:rect l="l" t="t" r="r" b="b"/>
            <a:pathLst>
              <a:path w="4423135" h="1952110">
                <a:moveTo>
                  <a:pt x="0" y="0"/>
                </a:moveTo>
                <a:lnTo>
                  <a:pt x="4423135" y="0"/>
                </a:lnTo>
                <a:lnTo>
                  <a:pt x="4423135" y="1952109"/>
                </a:lnTo>
                <a:lnTo>
                  <a:pt x="0" y="195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54978"/>
            <a:ext cx="18339264" cy="11083773"/>
            <a:chOff x="0" y="0"/>
            <a:chExt cx="4830094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0094" cy="2919183"/>
            </a:xfrm>
            <a:custGeom>
              <a:avLst/>
              <a:gdLst/>
              <a:ahLst/>
              <a:cxnLst/>
              <a:rect l="l" t="t" r="r" b="b"/>
              <a:pathLst>
                <a:path w="4830094" h="2919183">
                  <a:moveTo>
                    <a:pt x="21530" y="0"/>
                  </a:moveTo>
                  <a:lnTo>
                    <a:pt x="4808565" y="0"/>
                  </a:lnTo>
                  <a:cubicBezTo>
                    <a:pt x="4814275" y="0"/>
                    <a:pt x="4819751" y="2268"/>
                    <a:pt x="4823789" y="6306"/>
                  </a:cubicBezTo>
                  <a:cubicBezTo>
                    <a:pt x="4827826" y="10343"/>
                    <a:pt x="4830094" y="15820"/>
                    <a:pt x="4830094" y="21530"/>
                  </a:cubicBezTo>
                  <a:lnTo>
                    <a:pt x="4830094" y="2897653"/>
                  </a:lnTo>
                  <a:cubicBezTo>
                    <a:pt x="4830094" y="2909544"/>
                    <a:pt x="4820455" y="2919183"/>
                    <a:pt x="4808565" y="2919183"/>
                  </a:cubicBezTo>
                  <a:lnTo>
                    <a:pt x="21530" y="2919183"/>
                  </a:lnTo>
                  <a:cubicBezTo>
                    <a:pt x="15820" y="2919183"/>
                    <a:pt x="10343" y="2916915"/>
                    <a:pt x="6306" y="2912877"/>
                  </a:cubicBezTo>
                  <a:cubicBezTo>
                    <a:pt x="2268" y="2908840"/>
                    <a:pt x="0" y="2903363"/>
                    <a:pt x="0" y="2897653"/>
                  </a:cubicBezTo>
                  <a:lnTo>
                    <a:pt x="0" y="21530"/>
                  </a:lnTo>
                  <a:cubicBezTo>
                    <a:pt x="0" y="9639"/>
                    <a:pt x="9639" y="0"/>
                    <a:pt x="21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0094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384575" y="4030846"/>
            <a:ext cx="2045217" cy="20452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5339" tIns="45339" rIns="45339" bIns="45339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68601" y="9838852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4178" y="17695"/>
            <a:ext cx="17470909" cy="9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55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&amp; Retail Solution: Churn Prevention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28700" y="1462954"/>
            <a:ext cx="8040478" cy="7611271"/>
          </a:xfrm>
          <a:custGeom>
            <a:avLst/>
            <a:gdLst/>
            <a:ahLst/>
            <a:cxnLst/>
            <a:rect l="l" t="t" r="r" b="b"/>
            <a:pathLst>
              <a:path w="8040478" h="7611271">
                <a:moveTo>
                  <a:pt x="0" y="0"/>
                </a:moveTo>
                <a:lnTo>
                  <a:pt x="8040478" y="0"/>
                </a:lnTo>
                <a:lnTo>
                  <a:pt x="8040478" y="7611271"/>
                </a:lnTo>
                <a:lnTo>
                  <a:pt x="0" y="761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823533" y="1682931"/>
            <a:ext cx="5871588" cy="2591371"/>
          </a:xfrm>
          <a:custGeom>
            <a:avLst/>
            <a:gdLst/>
            <a:ahLst/>
            <a:cxnLst/>
            <a:rect l="l" t="t" r="r" b="b"/>
            <a:pathLst>
              <a:path w="5871588" h="2591371">
                <a:moveTo>
                  <a:pt x="0" y="0"/>
                </a:moveTo>
                <a:lnTo>
                  <a:pt x="5871589" y="0"/>
                </a:lnTo>
                <a:lnTo>
                  <a:pt x="5871589" y="2591372"/>
                </a:lnTo>
                <a:lnTo>
                  <a:pt x="0" y="2591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077607" y="4219624"/>
            <a:ext cx="4010060" cy="4114800"/>
          </a:xfrm>
          <a:custGeom>
            <a:avLst/>
            <a:gdLst/>
            <a:ahLst/>
            <a:cxnLst/>
            <a:rect l="l" t="t" r="r" b="b"/>
            <a:pathLst>
              <a:path w="4010060" h="4114800">
                <a:moveTo>
                  <a:pt x="0" y="0"/>
                </a:moveTo>
                <a:lnTo>
                  <a:pt x="4010060" y="0"/>
                </a:lnTo>
                <a:lnTo>
                  <a:pt x="4010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1290638" y="2136081"/>
            <a:ext cx="4962311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Give out</a:t>
            </a:r>
            <a:r>
              <a:rPr lang="en-US" sz="2400">
                <a:solidFill>
                  <a:srgbClr val="9E1C1C"/>
                </a:solidFill>
                <a:latin typeface="Poppins Bold"/>
                <a:ea typeface="Poppins Bold"/>
                <a:cs typeface="Poppins Bold"/>
                <a:sym typeface="Poppins Bold"/>
              </a:rPr>
              <a:t> incentives tailored to each customer segment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Generate positive return on ad spend (ROAS)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54978"/>
            <a:ext cx="18339264" cy="11083773"/>
            <a:chOff x="0" y="0"/>
            <a:chExt cx="4830094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0094" cy="2919183"/>
            </a:xfrm>
            <a:custGeom>
              <a:avLst/>
              <a:gdLst/>
              <a:ahLst/>
              <a:cxnLst/>
              <a:rect l="l" t="t" r="r" b="b"/>
              <a:pathLst>
                <a:path w="4830094" h="2919183">
                  <a:moveTo>
                    <a:pt x="21530" y="0"/>
                  </a:moveTo>
                  <a:lnTo>
                    <a:pt x="4808565" y="0"/>
                  </a:lnTo>
                  <a:cubicBezTo>
                    <a:pt x="4814275" y="0"/>
                    <a:pt x="4819751" y="2268"/>
                    <a:pt x="4823789" y="6306"/>
                  </a:cubicBezTo>
                  <a:cubicBezTo>
                    <a:pt x="4827826" y="10343"/>
                    <a:pt x="4830094" y="15820"/>
                    <a:pt x="4830094" y="21530"/>
                  </a:cubicBezTo>
                  <a:lnTo>
                    <a:pt x="4830094" y="2897653"/>
                  </a:lnTo>
                  <a:cubicBezTo>
                    <a:pt x="4830094" y="2909544"/>
                    <a:pt x="4820455" y="2919183"/>
                    <a:pt x="4808565" y="2919183"/>
                  </a:cubicBezTo>
                  <a:lnTo>
                    <a:pt x="21530" y="2919183"/>
                  </a:lnTo>
                  <a:cubicBezTo>
                    <a:pt x="15820" y="2919183"/>
                    <a:pt x="10343" y="2916915"/>
                    <a:pt x="6306" y="2912877"/>
                  </a:cubicBezTo>
                  <a:cubicBezTo>
                    <a:pt x="2268" y="2908840"/>
                    <a:pt x="0" y="2903363"/>
                    <a:pt x="0" y="2897653"/>
                  </a:cubicBezTo>
                  <a:lnTo>
                    <a:pt x="0" y="21530"/>
                  </a:lnTo>
                  <a:cubicBezTo>
                    <a:pt x="0" y="9639"/>
                    <a:pt x="9639" y="0"/>
                    <a:pt x="21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0094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768601" y="9838852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4178" y="17695"/>
            <a:ext cx="17470909" cy="9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55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&amp; Retail Solution: Churn Prevention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0161" y="1307276"/>
            <a:ext cx="14167678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“Acquiring a new customer can </a:t>
            </a:r>
            <a:r>
              <a:rPr lang="en-US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cost five times more</a:t>
            </a:r>
            <a:r>
              <a:rPr lang="en-US" sz="4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than retaining an existing customer?”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798" y="9124220"/>
            <a:ext cx="3146155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7F62"/>
                </a:solidFill>
                <a:latin typeface="Poppins"/>
                <a:ea typeface="Poppins"/>
                <a:cs typeface="Poppins"/>
                <a:sym typeface="Poppins"/>
              </a:rPr>
              <a:t>Source: OutboundEngine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53" y="2902862"/>
            <a:ext cx="6655819" cy="623961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76690" y="7139687"/>
            <a:ext cx="471797" cy="36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33263" y="6389869"/>
            <a:ext cx="471797" cy="36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5618" y="3356239"/>
            <a:ext cx="471797" cy="36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95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1373209" y="5723830"/>
            <a:ext cx="2870357" cy="36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Possible Churn Retail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63694" y="6360275"/>
            <a:ext cx="5293063" cy="126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4"/>
              </a:lnSpc>
            </a:pPr>
            <a:r>
              <a:rPr lang="en-US" sz="362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Risk of Churn in Total</a:t>
            </a:r>
          </a:p>
          <a:p>
            <a:pPr algn="ctr">
              <a:lnSpc>
                <a:spcPts val="5074"/>
              </a:lnSpc>
            </a:pPr>
            <a:r>
              <a:rPr lang="en-US" sz="362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(141 from 637)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0603" y="3557612"/>
            <a:ext cx="7560640" cy="334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75"/>
              </a:lnSpc>
            </a:pPr>
            <a:r>
              <a:rPr lang="en-US" sz="21977">
                <a:solidFill>
                  <a:srgbClr val="9E1C1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22.1%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49013" y="9838852"/>
            <a:ext cx="402364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0819" y="1315950"/>
            <a:ext cx="5567496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Growth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185" y="2314897"/>
            <a:ext cx="9105937" cy="511017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flipH="1">
            <a:off x="9390344" y="2194155"/>
            <a:ext cx="8258669" cy="5564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92681" y="3117743"/>
            <a:ext cx="7409361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type of services that charges user based on the quantity used at fixed time interval. For example, utility bills.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0687" y="2336084"/>
            <a:ext cx="871889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Thailand total lubricant market size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80687" y="6905740"/>
            <a:ext cx="8461681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market grow from </a:t>
            </a:r>
            <a:r>
              <a:rPr lang="en-US" sz="2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794 million liter in 2024 to 885 million liter to 2027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compound annual growth average (CAGR) from 2024 to 2027 is</a:t>
            </a:r>
            <a:r>
              <a:rPr lang="en-US" sz="2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3.7%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market driver is awareness of consumer of better quality of fully synthetic oil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2369" y="1315950"/>
            <a:ext cx="6794503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Size</a:t>
            </a:r>
          </a:p>
        </p:txBody>
      </p:sp>
      <p:sp>
        <p:nvSpPr>
          <p:cNvPr id="15" name="AutoShape 15"/>
          <p:cNvSpPr/>
          <p:nvPr/>
        </p:nvSpPr>
        <p:spPr>
          <a:xfrm flipH="1">
            <a:off x="472369" y="2184630"/>
            <a:ext cx="8258669" cy="5564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534716" y="2560556"/>
            <a:ext cx="4563452" cy="456345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22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5047" y="3841219"/>
            <a:ext cx="3282789" cy="328278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F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028015" y="4253757"/>
            <a:ext cx="1615447" cy="6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FEFEFD"/>
                </a:solidFill>
                <a:latin typeface="Anteb Heavy Italics"/>
                <a:ea typeface="Anteb Heavy Italics"/>
                <a:cs typeface="Anteb Heavy Italics"/>
                <a:sym typeface="Anteb Heavy Italics"/>
              </a:rPr>
              <a:t>359.9 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44973" y="2814213"/>
            <a:ext cx="2574963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D22E13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Thailand Total Lubricant Market</a:t>
            </a:r>
          </a:p>
        </p:txBody>
      </p:sp>
      <p:sp>
        <p:nvSpPr>
          <p:cNvPr id="24" name="AutoShape 24"/>
          <p:cNvSpPr/>
          <p:nvPr/>
        </p:nvSpPr>
        <p:spPr>
          <a:xfrm>
            <a:off x="3526491" y="3524732"/>
            <a:ext cx="4980882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344973" y="4118471"/>
            <a:ext cx="3138558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F7F6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Thailand Automotive Lubricant Market</a:t>
            </a:r>
          </a:p>
        </p:txBody>
      </p:sp>
      <p:sp>
        <p:nvSpPr>
          <p:cNvPr id="26" name="AutoShape 26"/>
          <p:cNvSpPr/>
          <p:nvPr/>
        </p:nvSpPr>
        <p:spPr>
          <a:xfrm>
            <a:off x="3491565" y="4815701"/>
            <a:ext cx="4991966" cy="23188"/>
          </a:xfrm>
          <a:prstGeom prst="line">
            <a:avLst/>
          </a:prstGeom>
          <a:ln w="38100" cap="flat">
            <a:solidFill>
              <a:srgbClr val="FF7F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008718" y="3108218"/>
            <a:ext cx="1615447" cy="6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FEFEFD"/>
                </a:solidFill>
                <a:latin typeface="Anteb Heavy Italics"/>
                <a:ea typeface="Anteb Heavy Italics"/>
                <a:cs typeface="Anteb Heavy Italics"/>
                <a:sym typeface="Anteb Heavy Italics"/>
              </a:rPr>
              <a:t>794.2 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2319" y="7362133"/>
            <a:ext cx="8461681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Figures are presented in millions of liters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datas are from 2023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830547" y="5152218"/>
            <a:ext cx="1971790" cy="19717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B68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028015" y="5867588"/>
            <a:ext cx="1615447" cy="6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FEFEFD"/>
                </a:solidFill>
                <a:latin typeface="Anteb Heavy Italics"/>
                <a:ea typeface="Anteb Heavy Italics"/>
                <a:cs typeface="Anteb Heavy Italics"/>
                <a:sym typeface="Anteb Heavy Italics"/>
              </a:rPr>
              <a:t>359.9 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44973" y="5386258"/>
            <a:ext cx="2775017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AB68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Gasoline Lubricant Market</a:t>
            </a:r>
          </a:p>
        </p:txBody>
      </p:sp>
      <p:sp>
        <p:nvSpPr>
          <p:cNvPr id="34" name="AutoShape 34"/>
          <p:cNvSpPr/>
          <p:nvPr/>
        </p:nvSpPr>
        <p:spPr>
          <a:xfrm>
            <a:off x="3526580" y="6095875"/>
            <a:ext cx="4991966" cy="23188"/>
          </a:xfrm>
          <a:prstGeom prst="line">
            <a:avLst/>
          </a:prstGeom>
          <a:ln w="38100" cap="flat">
            <a:solidFill>
              <a:srgbClr val="FAB6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62164" y="9071725"/>
            <a:ext cx="846168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7F62"/>
                </a:solidFill>
                <a:latin typeface="Poppins"/>
                <a:ea typeface="Poppins"/>
                <a:cs typeface="Poppins"/>
                <a:sym typeface="Poppins"/>
              </a:rPr>
              <a:t>Source: Ken Research, Motor Intelligence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Situation Analysis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6985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76195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7608159" y="5762094"/>
            <a:ext cx="997448" cy="362234"/>
            <a:chOff x="0" y="0"/>
            <a:chExt cx="1154854" cy="4193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4093" y="1698787"/>
            <a:ext cx="3942307" cy="3985177"/>
            <a:chOff x="0" y="0"/>
            <a:chExt cx="5956300" cy="60210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t="-24170" b="-241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46400" y="3776816"/>
            <a:ext cx="3139167" cy="3814296"/>
            <a:chOff x="0" y="0"/>
            <a:chExt cx="4742862" cy="57628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42862" cy="5762892"/>
            </a:xfrm>
            <a:custGeom>
              <a:avLst/>
              <a:gdLst/>
              <a:ahLst/>
              <a:cxnLst/>
              <a:rect l="l" t="t" r="r" b="b"/>
              <a:pathLst>
                <a:path w="4742862" h="5762892">
                  <a:moveTo>
                    <a:pt x="551143" y="5762892"/>
                  </a:moveTo>
                  <a:lnTo>
                    <a:pt x="0" y="0"/>
                  </a:lnTo>
                  <a:lnTo>
                    <a:pt x="4191719" y="0"/>
                  </a:lnTo>
                  <a:lnTo>
                    <a:pt x="4742862" y="5762892"/>
                  </a:lnTo>
                  <a:close/>
                </a:path>
              </a:pathLst>
            </a:custGeom>
            <a:blipFill>
              <a:blip r:embed="rId3"/>
              <a:stretch>
                <a:fillRect t="-11763" b="-117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98560" y="5943211"/>
            <a:ext cx="3942307" cy="3985177"/>
            <a:chOff x="0" y="0"/>
            <a:chExt cx="5956300" cy="60210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4"/>
              <a:stretch>
                <a:fillRect t="-15949" b="-159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900897" y="3691376"/>
            <a:ext cx="3942307" cy="3985177"/>
            <a:chOff x="0" y="0"/>
            <a:chExt cx="5956300" cy="60210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solidFill>
              <a:srgbClr val="DE393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80433" y="876300"/>
            <a:ext cx="9178867" cy="249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30"/>
              </a:lnSpc>
            </a:pPr>
            <a:r>
              <a:rPr lang="en-US" sz="7408">
                <a:solidFill>
                  <a:srgbClr val="DE3934"/>
                </a:solidFill>
                <a:latin typeface="Poppins"/>
                <a:ea typeface="Poppins"/>
                <a:cs typeface="Poppins"/>
                <a:sym typeface="Poppins"/>
              </a:rPr>
              <a:t>WHAT ABOUT OUR END-CUSTOMER, </a:t>
            </a:r>
          </a:p>
        </p:txBody>
      </p:sp>
      <p:sp>
        <p:nvSpPr>
          <p:cNvPr id="20" name="Freeform 20"/>
          <p:cNvSpPr/>
          <p:nvPr/>
        </p:nvSpPr>
        <p:spPr>
          <a:xfrm flipH="1">
            <a:off x="15374697" y="9798090"/>
            <a:ext cx="2551068" cy="130297"/>
          </a:xfrm>
          <a:custGeom>
            <a:avLst/>
            <a:gdLst/>
            <a:ahLst/>
            <a:cxnLst/>
            <a:rect l="l" t="t" r="r" b="b"/>
            <a:pathLst>
              <a:path w="2551068" h="130297">
                <a:moveTo>
                  <a:pt x="2551069" y="0"/>
                </a:moveTo>
                <a:lnTo>
                  <a:pt x="0" y="0"/>
                </a:lnTo>
                <a:lnTo>
                  <a:pt x="0" y="130297"/>
                </a:lnTo>
                <a:lnTo>
                  <a:pt x="2551069" y="130297"/>
                </a:lnTo>
                <a:lnTo>
                  <a:pt x="25510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9347361" y="4838700"/>
            <a:ext cx="7864030" cy="190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44"/>
              </a:lnSpc>
              <a:spcBef>
                <a:spcPct val="0"/>
              </a:spcBef>
            </a:pPr>
            <a:r>
              <a:rPr lang="en-US" sz="10531">
                <a:solidFill>
                  <a:srgbClr val="DE3934"/>
                </a:solidFill>
                <a:latin typeface="Poppins Bold"/>
                <a:ea typeface="Poppins Bold"/>
                <a:cs typeface="Poppins Bold"/>
                <a:sym typeface="Poppins Bold"/>
              </a:rPr>
              <a:t>THE DRIVER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361627" y="7221535"/>
            <a:ext cx="3142287" cy="1736114"/>
          </a:xfrm>
          <a:custGeom>
            <a:avLst/>
            <a:gdLst/>
            <a:ahLst/>
            <a:cxnLst/>
            <a:rect l="l" t="t" r="r" b="b"/>
            <a:pathLst>
              <a:path w="3142287" h="1736114">
                <a:moveTo>
                  <a:pt x="0" y="0"/>
                </a:moveTo>
                <a:lnTo>
                  <a:pt x="3142287" y="0"/>
                </a:lnTo>
                <a:lnTo>
                  <a:pt x="3142287" y="1736114"/>
                </a:lnTo>
                <a:lnTo>
                  <a:pt x="0" y="173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164" y="1382996"/>
            <a:ext cx="17902086" cy="3086100"/>
            <a:chOff x="0" y="0"/>
            <a:chExt cx="471495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4953" cy="812800"/>
            </a:xfrm>
            <a:custGeom>
              <a:avLst/>
              <a:gdLst/>
              <a:ahLst/>
              <a:cxnLst/>
              <a:rect l="l" t="t" r="r" b="b"/>
              <a:pathLst>
                <a:path w="4714953" h="812800">
                  <a:moveTo>
                    <a:pt x="22055" y="0"/>
                  </a:moveTo>
                  <a:lnTo>
                    <a:pt x="4692897" y="0"/>
                  </a:lnTo>
                  <a:cubicBezTo>
                    <a:pt x="4698747" y="0"/>
                    <a:pt x="4704356" y="2324"/>
                    <a:pt x="4708493" y="6460"/>
                  </a:cubicBezTo>
                  <a:cubicBezTo>
                    <a:pt x="4712629" y="10596"/>
                    <a:pt x="4714953" y="16206"/>
                    <a:pt x="4714953" y="22055"/>
                  </a:cubicBezTo>
                  <a:lnTo>
                    <a:pt x="4714953" y="790745"/>
                  </a:lnTo>
                  <a:cubicBezTo>
                    <a:pt x="4714953" y="796594"/>
                    <a:pt x="4712629" y="802204"/>
                    <a:pt x="4708493" y="806340"/>
                  </a:cubicBezTo>
                  <a:cubicBezTo>
                    <a:pt x="4704356" y="810476"/>
                    <a:pt x="4698747" y="812800"/>
                    <a:pt x="4692897" y="812800"/>
                  </a:cubicBezTo>
                  <a:lnTo>
                    <a:pt x="22055" y="812800"/>
                  </a:lnTo>
                  <a:cubicBezTo>
                    <a:pt x="16206" y="812800"/>
                    <a:pt x="10596" y="810476"/>
                    <a:pt x="6460" y="806340"/>
                  </a:cubicBezTo>
                  <a:cubicBezTo>
                    <a:pt x="2324" y="802204"/>
                    <a:pt x="0" y="796594"/>
                    <a:pt x="0" y="790745"/>
                  </a:cubicBezTo>
                  <a:lnTo>
                    <a:pt x="0" y="22055"/>
                  </a:lnTo>
                  <a:cubicBezTo>
                    <a:pt x="0" y="16206"/>
                    <a:pt x="2324" y="10596"/>
                    <a:pt x="6460" y="6460"/>
                  </a:cubicBezTo>
                  <a:cubicBezTo>
                    <a:pt x="10596" y="2324"/>
                    <a:pt x="16206" y="0"/>
                    <a:pt x="22055" y="0"/>
                  </a:cubicBez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71495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458889" y="2650457"/>
            <a:ext cx="876600" cy="608242"/>
            <a:chOff x="0" y="0"/>
            <a:chExt cx="1171409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1409" cy="812800"/>
            </a:xfrm>
            <a:custGeom>
              <a:avLst/>
              <a:gdLst/>
              <a:ahLst/>
              <a:cxnLst/>
              <a:rect l="l" t="t" r="r" b="b"/>
              <a:pathLst>
                <a:path w="1171409" h="812800">
                  <a:moveTo>
                    <a:pt x="1171409" y="406400"/>
                  </a:moveTo>
                  <a:lnTo>
                    <a:pt x="765009" y="0"/>
                  </a:lnTo>
                  <a:lnTo>
                    <a:pt x="76500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65009" y="609600"/>
                  </a:lnTo>
                  <a:lnTo>
                    <a:pt x="765009" y="812800"/>
                  </a:lnTo>
                  <a:lnTo>
                    <a:pt x="1171409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6050"/>
              <a:ext cx="1069809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2751" y="2259109"/>
            <a:ext cx="7629070" cy="1390938"/>
            <a:chOff x="0" y="0"/>
            <a:chExt cx="2009302" cy="3663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9302" cy="366338"/>
            </a:xfrm>
            <a:custGeom>
              <a:avLst/>
              <a:gdLst/>
              <a:ahLst/>
              <a:cxnLst/>
              <a:rect l="l" t="t" r="r" b="b"/>
              <a:pathLst>
                <a:path w="2009302" h="366338">
                  <a:moveTo>
                    <a:pt x="51754" y="0"/>
                  </a:moveTo>
                  <a:lnTo>
                    <a:pt x="1957548" y="0"/>
                  </a:lnTo>
                  <a:cubicBezTo>
                    <a:pt x="1986131" y="0"/>
                    <a:pt x="2009302" y="23171"/>
                    <a:pt x="2009302" y="51754"/>
                  </a:cubicBezTo>
                  <a:lnTo>
                    <a:pt x="2009302" y="314583"/>
                  </a:lnTo>
                  <a:cubicBezTo>
                    <a:pt x="2009302" y="328309"/>
                    <a:pt x="2003850" y="341473"/>
                    <a:pt x="1994144" y="351179"/>
                  </a:cubicBezTo>
                  <a:cubicBezTo>
                    <a:pt x="1984438" y="360885"/>
                    <a:pt x="1971274" y="366338"/>
                    <a:pt x="1957548" y="366338"/>
                  </a:cubicBezTo>
                  <a:lnTo>
                    <a:pt x="51754" y="366338"/>
                  </a:lnTo>
                  <a:cubicBezTo>
                    <a:pt x="23171" y="366338"/>
                    <a:pt x="0" y="343166"/>
                    <a:pt x="0" y="314583"/>
                  </a:cubicBezTo>
                  <a:lnTo>
                    <a:pt x="0" y="51754"/>
                  </a:lnTo>
                  <a:cubicBezTo>
                    <a:pt x="0" y="38028"/>
                    <a:pt x="5453" y="24864"/>
                    <a:pt x="15159" y="15159"/>
                  </a:cubicBezTo>
                  <a:cubicBezTo>
                    <a:pt x="24864" y="5453"/>
                    <a:pt x="38028" y="0"/>
                    <a:pt x="517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009302" cy="423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3659" y="2564732"/>
            <a:ext cx="706725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 Lubricant product nature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42392" y="1929183"/>
            <a:ext cx="8714955" cy="109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759" lvl="1" indent="-346379" algn="l">
              <a:lnSpc>
                <a:spcPts val="4492"/>
              </a:lnSpc>
              <a:buFont typeface="Arial"/>
              <a:buChar char="•"/>
            </a:pPr>
            <a:r>
              <a:rPr lang="en-US" sz="32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driver has to replace their car Lubricant once in 6 month time period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5489" y="3328135"/>
            <a:ext cx="8728762" cy="53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759" lvl="1" indent="-346379" algn="l">
              <a:lnSpc>
                <a:spcPts val="4492"/>
              </a:lnSpc>
              <a:buFont typeface="Arial"/>
              <a:buChar char="•"/>
            </a:pPr>
            <a:r>
              <a:rPr lang="en-US" sz="32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86% of driver switches brand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2164" y="1368336"/>
            <a:ext cx="17902086" cy="5201102"/>
            <a:chOff x="0" y="0"/>
            <a:chExt cx="4714953" cy="1369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14953" cy="1369838"/>
            </a:xfrm>
            <a:custGeom>
              <a:avLst/>
              <a:gdLst/>
              <a:ahLst/>
              <a:cxnLst/>
              <a:rect l="l" t="t" r="r" b="b"/>
              <a:pathLst>
                <a:path w="4714953" h="1369838">
                  <a:moveTo>
                    <a:pt x="22055" y="0"/>
                  </a:moveTo>
                  <a:lnTo>
                    <a:pt x="4692897" y="0"/>
                  </a:lnTo>
                  <a:cubicBezTo>
                    <a:pt x="4698747" y="0"/>
                    <a:pt x="4704356" y="2324"/>
                    <a:pt x="4708493" y="6460"/>
                  </a:cubicBezTo>
                  <a:cubicBezTo>
                    <a:pt x="4712629" y="10596"/>
                    <a:pt x="4714953" y="16206"/>
                    <a:pt x="4714953" y="22055"/>
                  </a:cubicBezTo>
                  <a:lnTo>
                    <a:pt x="4714953" y="1347782"/>
                  </a:lnTo>
                  <a:cubicBezTo>
                    <a:pt x="4714953" y="1353632"/>
                    <a:pt x="4712629" y="1359241"/>
                    <a:pt x="4708493" y="1363378"/>
                  </a:cubicBezTo>
                  <a:cubicBezTo>
                    <a:pt x="4704356" y="1367514"/>
                    <a:pt x="4698747" y="1369838"/>
                    <a:pt x="4692897" y="1369838"/>
                  </a:cubicBezTo>
                  <a:lnTo>
                    <a:pt x="22055" y="1369838"/>
                  </a:lnTo>
                  <a:cubicBezTo>
                    <a:pt x="16206" y="1369838"/>
                    <a:pt x="10596" y="1367514"/>
                    <a:pt x="6460" y="1363378"/>
                  </a:cubicBezTo>
                  <a:cubicBezTo>
                    <a:pt x="2324" y="1359241"/>
                    <a:pt x="0" y="1353632"/>
                    <a:pt x="0" y="1347782"/>
                  </a:cubicBezTo>
                  <a:lnTo>
                    <a:pt x="0" y="22055"/>
                  </a:lnTo>
                  <a:cubicBezTo>
                    <a:pt x="0" y="16206"/>
                    <a:pt x="2324" y="10596"/>
                    <a:pt x="6460" y="6460"/>
                  </a:cubicBezTo>
                  <a:cubicBezTo>
                    <a:pt x="10596" y="2324"/>
                    <a:pt x="16206" y="0"/>
                    <a:pt x="22055" y="0"/>
                  </a:cubicBezTo>
                  <a:close/>
                </a:path>
              </a:pathLst>
            </a:custGeom>
            <a:solidFill>
              <a:srgbClr val="BA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714953" cy="1426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957" y="4116581"/>
            <a:ext cx="17902086" cy="5201102"/>
            <a:chOff x="0" y="0"/>
            <a:chExt cx="4714953" cy="1369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4953" cy="1369838"/>
            </a:xfrm>
            <a:custGeom>
              <a:avLst/>
              <a:gdLst/>
              <a:ahLst/>
              <a:cxnLst/>
              <a:rect l="l" t="t" r="r" b="b"/>
              <a:pathLst>
                <a:path w="4714953" h="1369838">
                  <a:moveTo>
                    <a:pt x="22055" y="0"/>
                  </a:moveTo>
                  <a:lnTo>
                    <a:pt x="4692897" y="0"/>
                  </a:lnTo>
                  <a:cubicBezTo>
                    <a:pt x="4698747" y="0"/>
                    <a:pt x="4704356" y="2324"/>
                    <a:pt x="4708493" y="6460"/>
                  </a:cubicBezTo>
                  <a:cubicBezTo>
                    <a:pt x="4712629" y="10596"/>
                    <a:pt x="4714953" y="16206"/>
                    <a:pt x="4714953" y="22055"/>
                  </a:cubicBezTo>
                  <a:lnTo>
                    <a:pt x="4714953" y="1347782"/>
                  </a:lnTo>
                  <a:cubicBezTo>
                    <a:pt x="4714953" y="1353632"/>
                    <a:pt x="4712629" y="1359241"/>
                    <a:pt x="4708493" y="1363378"/>
                  </a:cubicBezTo>
                  <a:cubicBezTo>
                    <a:pt x="4704356" y="1367514"/>
                    <a:pt x="4698747" y="1369838"/>
                    <a:pt x="4692897" y="1369838"/>
                  </a:cubicBezTo>
                  <a:lnTo>
                    <a:pt x="22055" y="1369838"/>
                  </a:lnTo>
                  <a:cubicBezTo>
                    <a:pt x="16206" y="1369838"/>
                    <a:pt x="10596" y="1367514"/>
                    <a:pt x="6460" y="1363378"/>
                  </a:cubicBezTo>
                  <a:cubicBezTo>
                    <a:pt x="2324" y="1359241"/>
                    <a:pt x="0" y="1353632"/>
                    <a:pt x="0" y="1347782"/>
                  </a:cubicBezTo>
                  <a:lnTo>
                    <a:pt x="0" y="22055"/>
                  </a:lnTo>
                  <a:cubicBezTo>
                    <a:pt x="0" y="16206"/>
                    <a:pt x="2324" y="10596"/>
                    <a:pt x="6460" y="6460"/>
                  </a:cubicBezTo>
                  <a:cubicBezTo>
                    <a:pt x="10596" y="2324"/>
                    <a:pt x="16206" y="0"/>
                    <a:pt x="22055" y="0"/>
                  </a:cubicBez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714953" cy="1426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164644" y="2650457"/>
            <a:ext cx="876600" cy="608242"/>
            <a:chOff x="0" y="0"/>
            <a:chExt cx="1171409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1409" cy="812800"/>
            </a:xfrm>
            <a:custGeom>
              <a:avLst/>
              <a:gdLst/>
              <a:ahLst/>
              <a:cxnLst/>
              <a:rect l="l" t="t" r="r" b="b"/>
              <a:pathLst>
                <a:path w="1171409" h="812800">
                  <a:moveTo>
                    <a:pt x="1171409" y="406400"/>
                  </a:moveTo>
                  <a:lnTo>
                    <a:pt x="765009" y="0"/>
                  </a:lnTo>
                  <a:lnTo>
                    <a:pt x="76500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65009" y="609600"/>
                  </a:lnTo>
                  <a:lnTo>
                    <a:pt x="765009" y="812800"/>
                  </a:lnTo>
                  <a:lnTo>
                    <a:pt x="1171409" y="406400"/>
                  </a:lnTo>
                  <a:close/>
                </a:path>
              </a:pathLst>
            </a:custGeom>
            <a:solidFill>
              <a:srgbClr val="D22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6050"/>
              <a:ext cx="1069809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3024" y="2564732"/>
            <a:ext cx="698852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 Lubricant product nature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42392" y="1929183"/>
            <a:ext cx="8714955" cy="109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759" lvl="1" indent="-346379" algn="l">
              <a:lnSpc>
                <a:spcPts val="4492"/>
              </a:lnSpc>
              <a:buFont typeface="Arial"/>
              <a:buChar char="•"/>
            </a:pPr>
            <a:r>
              <a:rPr lang="en-US" sz="32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driver has to replace their car Lubricant once in 6 month time period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35489" y="3328135"/>
            <a:ext cx="8728762" cy="53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759" lvl="1" indent="-346379" algn="l">
              <a:lnSpc>
                <a:spcPts val="4492"/>
              </a:lnSpc>
              <a:buFont typeface="Arial"/>
              <a:buChar char="•"/>
            </a:pPr>
            <a:r>
              <a:rPr lang="en-US" sz="32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86% of driver switches brand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77027" y="5393053"/>
            <a:ext cx="2000216" cy="1474763"/>
            <a:chOff x="0" y="0"/>
            <a:chExt cx="1102398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2398" cy="812800"/>
            </a:xfrm>
            <a:custGeom>
              <a:avLst/>
              <a:gdLst/>
              <a:ahLst/>
              <a:cxnLst/>
              <a:rect l="l" t="t" r="r" b="b"/>
              <a:pathLst>
                <a:path w="1102398" h="812800">
                  <a:moveTo>
                    <a:pt x="551199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899198" y="0"/>
                  </a:lnTo>
                  <a:lnTo>
                    <a:pt x="899198" y="406400"/>
                  </a:lnTo>
                  <a:lnTo>
                    <a:pt x="1102398" y="406400"/>
                  </a:lnTo>
                  <a:lnTo>
                    <a:pt x="551199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3200" y="-57150"/>
              <a:ext cx="695998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56971" y="4329440"/>
            <a:ext cx="17466794" cy="58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34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we able to convert 86% of the customer who purchase their second car lubricant 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87707" y="7220242"/>
            <a:ext cx="12014221" cy="1792068"/>
            <a:chOff x="0" y="0"/>
            <a:chExt cx="3164239" cy="4719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64239" cy="471985"/>
            </a:xfrm>
            <a:custGeom>
              <a:avLst/>
              <a:gdLst/>
              <a:ahLst/>
              <a:cxnLst/>
              <a:rect l="l" t="t" r="r" b="b"/>
              <a:pathLst>
                <a:path w="3164239" h="471985">
                  <a:moveTo>
                    <a:pt x="32864" y="0"/>
                  </a:moveTo>
                  <a:lnTo>
                    <a:pt x="3131375" y="0"/>
                  </a:lnTo>
                  <a:cubicBezTo>
                    <a:pt x="3140091" y="0"/>
                    <a:pt x="3148450" y="3462"/>
                    <a:pt x="3154613" y="9626"/>
                  </a:cubicBezTo>
                  <a:cubicBezTo>
                    <a:pt x="3160777" y="15789"/>
                    <a:pt x="3164239" y="24148"/>
                    <a:pt x="3164239" y="32864"/>
                  </a:cubicBezTo>
                  <a:lnTo>
                    <a:pt x="3164239" y="439121"/>
                  </a:lnTo>
                  <a:cubicBezTo>
                    <a:pt x="3164239" y="447837"/>
                    <a:pt x="3160777" y="456196"/>
                    <a:pt x="3154613" y="462359"/>
                  </a:cubicBezTo>
                  <a:cubicBezTo>
                    <a:pt x="3148450" y="468523"/>
                    <a:pt x="3140091" y="471985"/>
                    <a:pt x="3131375" y="471985"/>
                  </a:cubicBezTo>
                  <a:lnTo>
                    <a:pt x="32864" y="471985"/>
                  </a:lnTo>
                  <a:cubicBezTo>
                    <a:pt x="24148" y="471985"/>
                    <a:pt x="15789" y="468523"/>
                    <a:pt x="9626" y="462359"/>
                  </a:cubicBezTo>
                  <a:cubicBezTo>
                    <a:pt x="3462" y="456196"/>
                    <a:pt x="0" y="447837"/>
                    <a:pt x="0" y="439121"/>
                  </a:cubicBezTo>
                  <a:lnTo>
                    <a:pt x="0" y="32864"/>
                  </a:lnTo>
                  <a:cubicBezTo>
                    <a:pt x="0" y="24148"/>
                    <a:pt x="3462" y="15789"/>
                    <a:pt x="9626" y="9626"/>
                  </a:cubicBezTo>
                  <a:cubicBezTo>
                    <a:pt x="15789" y="3462"/>
                    <a:pt x="24148" y="0"/>
                    <a:pt x="328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3164239" cy="529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725692" y="7781243"/>
            <a:ext cx="10707312" cy="629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2"/>
              </a:lnSpc>
            </a:pPr>
            <a:r>
              <a:rPr lang="en-US" sz="37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ExxonMobil’s total sales will Increase by 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96872" y="7456440"/>
            <a:ext cx="2394978" cy="120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2"/>
              </a:lnSpc>
            </a:pPr>
            <a:r>
              <a:rPr lang="en-US" sz="70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75%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84" y="4877108"/>
            <a:ext cx="3747929" cy="465392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156615" y="5913610"/>
            <a:ext cx="6697254" cy="2412313"/>
            <a:chOff x="0" y="0"/>
            <a:chExt cx="8929672" cy="3216418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3335142" cy="3155878"/>
            </a:xfrm>
            <a:custGeom>
              <a:avLst/>
              <a:gdLst/>
              <a:ahLst/>
              <a:cxnLst/>
              <a:rect l="l" t="t" r="r" b="b"/>
              <a:pathLst>
                <a:path w="3335142" h="3155878">
                  <a:moveTo>
                    <a:pt x="3335142" y="0"/>
                  </a:moveTo>
                  <a:lnTo>
                    <a:pt x="0" y="0"/>
                  </a:lnTo>
                  <a:lnTo>
                    <a:pt x="0" y="3155878"/>
                  </a:lnTo>
                  <a:lnTo>
                    <a:pt x="3335142" y="3155878"/>
                  </a:lnTo>
                  <a:lnTo>
                    <a:pt x="3335142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flipH="1">
              <a:off x="4305577" y="0"/>
              <a:ext cx="3335142" cy="3155878"/>
            </a:xfrm>
            <a:custGeom>
              <a:avLst/>
              <a:gdLst/>
              <a:ahLst/>
              <a:cxnLst/>
              <a:rect l="l" t="t" r="r" b="b"/>
              <a:pathLst>
                <a:path w="3335142" h="3155878">
                  <a:moveTo>
                    <a:pt x="3335142" y="0"/>
                  </a:moveTo>
                  <a:lnTo>
                    <a:pt x="0" y="0"/>
                  </a:lnTo>
                  <a:lnTo>
                    <a:pt x="0" y="3155878"/>
                  </a:lnTo>
                  <a:lnTo>
                    <a:pt x="3335142" y="3155878"/>
                  </a:lnTo>
                  <a:lnTo>
                    <a:pt x="3335142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898260" y="1428885"/>
              <a:ext cx="873764" cy="873764"/>
            </a:xfrm>
            <a:custGeom>
              <a:avLst/>
              <a:gdLst/>
              <a:ahLst/>
              <a:cxnLst/>
              <a:rect l="l" t="t" r="r" b="b"/>
              <a:pathLst>
                <a:path w="873764" h="873764">
                  <a:moveTo>
                    <a:pt x="0" y="0"/>
                  </a:moveTo>
                  <a:lnTo>
                    <a:pt x="873764" y="0"/>
                  </a:lnTo>
                  <a:lnTo>
                    <a:pt x="873764" y="873764"/>
                  </a:lnTo>
                  <a:lnTo>
                    <a:pt x="0" y="87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-475467">
              <a:off x="6774325" y="559857"/>
              <a:ext cx="1990349" cy="2531445"/>
            </a:xfrm>
            <a:custGeom>
              <a:avLst/>
              <a:gdLst/>
              <a:ahLst/>
              <a:cxnLst/>
              <a:rect l="l" t="t" r="r" b="b"/>
              <a:pathLst>
                <a:path w="1990349" h="2531445">
                  <a:moveTo>
                    <a:pt x="0" y="0"/>
                  </a:moveTo>
                  <a:lnTo>
                    <a:pt x="1990349" y="0"/>
                  </a:lnTo>
                  <a:lnTo>
                    <a:pt x="1990349" y="2531445"/>
                  </a:lnTo>
                  <a:lnTo>
                    <a:pt x="0" y="2531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98088" y="3338494"/>
            <a:ext cx="10691823" cy="2173603"/>
            <a:chOff x="0" y="0"/>
            <a:chExt cx="14255765" cy="289813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255765" cy="2898137"/>
              <a:chOff x="0" y="0"/>
              <a:chExt cx="3517356" cy="71506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517356" cy="715064"/>
              </a:xfrm>
              <a:custGeom>
                <a:avLst/>
                <a:gdLst/>
                <a:ahLst/>
                <a:cxnLst/>
                <a:rect l="l" t="t" r="r" b="b"/>
                <a:pathLst>
                  <a:path w="3517356" h="715064">
                    <a:moveTo>
                      <a:pt x="29565" y="0"/>
                    </a:moveTo>
                    <a:lnTo>
                      <a:pt x="3487791" y="0"/>
                    </a:lnTo>
                    <a:cubicBezTo>
                      <a:pt x="3495632" y="0"/>
                      <a:pt x="3503152" y="3115"/>
                      <a:pt x="3508697" y="8659"/>
                    </a:cubicBezTo>
                    <a:cubicBezTo>
                      <a:pt x="3514241" y="14204"/>
                      <a:pt x="3517356" y="21724"/>
                      <a:pt x="3517356" y="29565"/>
                    </a:cubicBezTo>
                    <a:lnTo>
                      <a:pt x="3517356" y="685499"/>
                    </a:lnTo>
                    <a:cubicBezTo>
                      <a:pt x="3517356" y="693340"/>
                      <a:pt x="3514241" y="700860"/>
                      <a:pt x="3508697" y="706404"/>
                    </a:cubicBezTo>
                    <a:cubicBezTo>
                      <a:pt x="3503152" y="711949"/>
                      <a:pt x="3495632" y="715064"/>
                      <a:pt x="3487791" y="715064"/>
                    </a:cubicBezTo>
                    <a:lnTo>
                      <a:pt x="29565" y="715064"/>
                    </a:lnTo>
                    <a:cubicBezTo>
                      <a:pt x="21724" y="715064"/>
                      <a:pt x="14204" y="711949"/>
                      <a:pt x="8659" y="706404"/>
                    </a:cubicBezTo>
                    <a:cubicBezTo>
                      <a:pt x="3115" y="700860"/>
                      <a:pt x="0" y="693340"/>
                      <a:pt x="0" y="685499"/>
                    </a:cubicBezTo>
                    <a:lnTo>
                      <a:pt x="0" y="29565"/>
                    </a:lnTo>
                    <a:cubicBezTo>
                      <a:pt x="0" y="21724"/>
                      <a:pt x="3115" y="14204"/>
                      <a:pt x="8659" y="8659"/>
                    </a:cubicBezTo>
                    <a:cubicBezTo>
                      <a:pt x="14204" y="3115"/>
                      <a:pt x="21724" y="0"/>
                      <a:pt x="295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D3923">
                      <a:alpha val="100000"/>
                    </a:srgbClr>
                  </a:gs>
                  <a:gs pos="100000">
                    <a:srgbClr val="FFC29B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3517356" cy="772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33548" y="266061"/>
              <a:ext cx="12588668" cy="928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40"/>
                </a:lnSpc>
              </a:pPr>
              <a:r>
                <a:rPr lang="en-US" sz="4243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Bundling Promotion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23911" y="1621109"/>
              <a:ext cx="13407944" cy="798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3"/>
                </a:lnSpc>
              </a:pPr>
              <a:r>
                <a:rPr lang="en-US" sz="3602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get X% off when purchase for the 2nd time 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6028503" y="7878703"/>
            <a:ext cx="2243690" cy="1495793"/>
          </a:xfrm>
          <a:custGeom>
            <a:avLst/>
            <a:gdLst/>
            <a:ahLst/>
            <a:cxnLst/>
            <a:rect l="l" t="t" r="r" b="b"/>
            <a:pathLst>
              <a:path w="2243690" h="1495793">
                <a:moveTo>
                  <a:pt x="0" y="0"/>
                </a:moveTo>
                <a:lnTo>
                  <a:pt x="2243690" y="0"/>
                </a:lnTo>
                <a:lnTo>
                  <a:pt x="2243690" y="1495793"/>
                </a:lnTo>
                <a:lnTo>
                  <a:pt x="0" y="1495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159139" y="7878703"/>
            <a:ext cx="2243690" cy="1495793"/>
          </a:xfrm>
          <a:custGeom>
            <a:avLst/>
            <a:gdLst/>
            <a:ahLst/>
            <a:cxnLst/>
            <a:rect l="l" t="t" r="r" b="b"/>
            <a:pathLst>
              <a:path w="2243690" h="1495793">
                <a:moveTo>
                  <a:pt x="0" y="0"/>
                </a:moveTo>
                <a:lnTo>
                  <a:pt x="2243690" y="0"/>
                </a:lnTo>
                <a:lnTo>
                  <a:pt x="2243690" y="1495793"/>
                </a:lnTo>
                <a:lnTo>
                  <a:pt x="0" y="1495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0385" y="1933622"/>
            <a:ext cx="1784236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“To secure the customer from switching car Lubricant brand”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860607" y="2571954"/>
            <a:ext cx="1104020" cy="662540"/>
            <a:chOff x="0" y="0"/>
            <a:chExt cx="135440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4405" cy="812800"/>
            </a:xfrm>
            <a:custGeom>
              <a:avLst/>
              <a:gdLst/>
              <a:ahLst/>
              <a:cxnLst/>
              <a:rect l="l" t="t" r="r" b="b"/>
              <a:pathLst>
                <a:path w="1354405" h="812800">
                  <a:moveTo>
                    <a:pt x="1354405" y="406400"/>
                  </a:moveTo>
                  <a:lnTo>
                    <a:pt x="948005" y="0"/>
                  </a:lnTo>
                  <a:lnTo>
                    <a:pt x="94800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48005" y="609600"/>
                  </a:lnTo>
                  <a:lnTo>
                    <a:pt x="948005" y="812800"/>
                  </a:lnTo>
                  <a:lnTo>
                    <a:pt x="1354405" y="406400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6050"/>
              <a:ext cx="125280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26261" y="2237532"/>
            <a:ext cx="6486058" cy="1255353"/>
            <a:chOff x="0" y="0"/>
            <a:chExt cx="1708262" cy="330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8262" cy="330628"/>
            </a:xfrm>
            <a:custGeom>
              <a:avLst/>
              <a:gdLst/>
              <a:ahLst/>
              <a:cxnLst/>
              <a:rect l="l" t="t" r="r" b="b"/>
              <a:pathLst>
                <a:path w="1708262" h="330628">
                  <a:moveTo>
                    <a:pt x="60875" y="0"/>
                  </a:moveTo>
                  <a:lnTo>
                    <a:pt x="1647387" y="0"/>
                  </a:lnTo>
                  <a:cubicBezTo>
                    <a:pt x="1681008" y="0"/>
                    <a:pt x="1708262" y="27255"/>
                    <a:pt x="1708262" y="60875"/>
                  </a:cubicBezTo>
                  <a:lnTo>
                    <a:pt x="1708262" y="269753"/>
                  </a:lnTo>
                  <a:cubicBezTo>
                    <a:pt x="1708262" y="303373"/>
                    <a:pt x="1681008" y="330628"/>
                    <a:pt x="1647387" y="330628"/>
                  </a:cubicBezTo>
                  <a:lnTo>
                    <a:pt x="60875" y="330628"/>
                  </a:lnTo>
                  <a:cubicBezTo>
                    <a:pt x="27255" y="330628"/>
                    <a:pt x="0" y="303373"/>
                    <a:pt x="0" y="269753"/>
                  </a:cubicBezTo>
                  <a:lnTo>
                    <a:pt x="0" y="60875"/>
                  </a:lnTo>
                  <a:cubicBezTo>
                    <a:pt x="0" y="27255"/>
                    <a:pt x="27255" y="0"/>
                    <a:pt x="60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708262" cy="387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6241" y="2495754"/>
            <a:ext cx="7594366" cy="66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 Lubricant product nature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16821" y="2558302"/>
            <a:ext cx="6704938" cy="59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profit margin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4596409" y="7412931"/>
            <a:ext cx="1164272" cy="422569"/>
            <a:chOff x="0" y="0"/>
            <a:chExt cx="1669044" cy="6057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69044" cy="605774"/>
            </a:xfrm>
            <a:custGeom>
              <a:avLst/>
              <a:gdLst/>
              <a:ahLst/>
              <a:cxnLst/>
              <a:rect l="l" t="t" r="r" b="b"/>
              <a:pathLst>
                <a:path w="1669044" h="605774">
                  <a:moveTo>
                    <a:pt x="1669044" y="302887"/>
                  </a:moveTo>
                  <a:lnTo>
                    <a:pt x="1262644" y="0"/>
                  </a:lnTo>
                  <a:lnTo>
                    <a:pt x="1262644" y="203200"/>
                  </a:lnTo>
                  <a:lnTo>
                    <a:pt x="0" y="203200"/>
                  </a:lnTo>
                  <a:lnTo>
                    <a:pt x="0" y="402574"/>
                  </a:lnTo>
                  <a:lnTo>
                    <a:pt x="1262644" y="402574"/>
                  </a:lnTo>
                  <a:lnTo>
                    <a:pt x="1262644" y="605774"/>
                  </a:lnTo>
                  <a:lnTo>
                    <a:pt x="1669044" y="302887"/>
                  </a:lnTo>
                  <a:close/>
                </a:path>
              </a:pathLst>
            </a:custGeom>
            <a:solidFill>
              <a:srgbClr val="BA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1567444" cy="256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3478495" y="7412931"/>
            <a:ext cx="1164272" cy="422569"/>
            <a:chOff x="0" y="0"/>
            <a:chExt cx="1669044" cy="6057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69044" cy="605774"/>
            </a:xfrm>
            <a:custGeom>
              <a:avLst/>
              <a:gdLst/>
              <a:ahLst/>
              <a:cxnLst/>
              <a:rect l="l" t="t" r="r" b="b"/>
              <a:pathLst>
                <a:path w="1669044" h="605774">
                  <a:moveTo>
                    <a:pt x="1669044" y="302887"/>
                  </a:moveTo>
                  <a:lnTo>
                    <a:pt x="1262644" y="0"/>
                  </a:lnTo>
                  <a:lnTo>
                    <a:pt x="1262644" y="203200"/>
                  </a:lnTo>
                  <a:lnTo>
                    <a:pt x="0" y="203200"/>
                  </a:lnTo>
                  <a:lnTo>
                    <a:pt x="0" y="402574"/>
                  </a:lnTo>
                  <a:lnTo>
                    <a:pt x="1262644" y="402574"/>
                  </a:lnTo>
                  <a:lnTo>
                    <a:pt x="1262644" y="605774"/>
                  </a:lnTo>
                  <a:lnTo>
                    <a:pt x="1669044" y="302887"/>
                  </a:lnTo>
                  <a:close/>
                </a:path>
              </a:pathLst>
            </a:custGeom>
            <a:solidFill>
              <a:srgbClr val="BA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46050"/>
              <a:ext cx="1567444" cy="256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12350" y="8222374"/>
            <a:ext cx="3332391" cy="214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4"/>
              </a:lnSpc>
              <a:spcBef>
                <a:spcPct val="0"/>
              </a:spcBef>
            </a:pPr>
            <a:r>
              <a:rPr lang="en-US" sz="4088">
                <a:solidFill>
                  <a:srgbClr val="000000">
                    <a:alpha val="0"/>
                  </a:srgbClr>
                </a:solidFill>
                <a:latin typeface="Garuda Bold"/>
                <a:ea typeface="Garuda Bold"/>
                <a:cs typeface="Garuda Bold"/>
                <a:sym typeface="Garuda Bold"/>
              </a:rPr>
              <a:t>marketing incentive on driver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7578" y="3591343"/>
            <a:ext cx="16732845" cy="79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7"/>
              </a:lnSpc>
              <a:spcBef>
                <a:spcPct val="0"/>
              </a:spcBef>
            </a:pPr>
            <a:r>
              <a:rPr lang="en-US" sz="4583" u="sng">
                <a:solidFill>
                  <a:srgbClr val="000000">
                    <a:alpha val="0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Bundling Discount Design</a:t>
            </a:r>
            <a:r>
              <a:rPr lang="en-US" sz="4583">
                <a:solidFill>
                  <a:srgbClr val="000000">
                    <a:alpha val="0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83">
                <a:solidFill>
                  <a:srgbClr val="000000">
                    <a:alpha val="0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based on </a:t>
            </a:r>
            <a:r>
              <a:rPr lang="en-US" sz="4583" u="sng">
                <a:solidFill>
                  <a:srgbClr val="000000">
                    <a:alpha val="0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Analytic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58026" y="8222374"/>
            <a:ext cx="3227777" cy="142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4"/>
              </a:lnSpc>
              <a:spcBef>
                <a:spcPct val="0"/>
              </a:spcBef>
            </a:pPr>
            <a:r>
              <a:rPr lang="en-US" sz="4088">
                <a:solidFill>
                  <a:srgbClr val="000000">
                    <a:alpha val="0"/>
                  </a:srgbClr>
                </a:solidFill>
                <a:latin typeface="Garuda Bold"/>
                <a:ea typeface="Garuda Bold"/>
                <a:cs typeface="Garuda Bold"/>
                <a:sym typeface="Garuda Bold"/>
              </a:rPr>
              <a:t>Prevent Low Profit Margin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5272810" y="5998322"/>
            <a:ext cx="1164272" cy="422569"/>
            <a:chOff x="0" y="0"/>
            <a:chExt cx="1669044" cy="6057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9044" cy="605774"/>
            </a:xfrm>
            <a:custGeom>
              <a:avLst/>
              <a:gdLst/>
              <a:ahLst/>
              <a:cxnLst/>
              <a:rect l="l" t="t" r="r" b="b"/>
              <a:pathLst>
                <a:path w="1669044" h="605774">
                  <a:moveTo>
                    <a:pt x="1669044" y="302887"/>
                  </a:moveTo>
                  <a:lnTo>
                    <a:pt x="1262644" y="0"/>
                  </a:lnTo>
                  <a:lnTo>
                    <a:pt x="1262644" y="203200"/>
                  </a:lnTo>
                  <a:lnTo>
                    <a:pt x="0" y="203200"/>
                  </a:lnTo>
                  <a:lnTo>
                    <a:pt x="0" y="402574"/>
                  </a:lnTo>
                  <a:lnTo>
                    <a:pt x="1262644" y="402574"/>
                  </a:lnTo>
                  <a:lnTo>
                    <a:pt x="1262644" y="605774"/>
                  </a:lnTo>
                  <a:lnTo>
                    <a:pt x="1669044" y="302887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6050"/>
              <a:ext cx="1567444" cy="256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154895" y="5998322"/>
            <a:ext cx="1164272" cy="422569"/>
            <a:chOff x="0" y="0"/>
            <a:chExt cx="1669044" cy="6057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69044" cy="605774"/>
            </a:xfrm>
            <a:custGeom>
              <a:avLst/>
              <a:gdLst/>
              <a:ahLst/>
              <a:cxnLst/>
              <a:rect l="l" t="t" r="r" b="b"/>
              <a:pathLst>
                <a:path w="1669044" h="605774">
                  <a:moveTo>
                    <a:pt x="1669044" y="302887"/>
                  </a:moveTo>
                  <a:lnTo>
                    <a:pt x="1262644" y="0"/>
                  </a:lnTo>
                  <a:lnTo>
                    <a:pt x="1262644" y="203200"/>
                  </a:lnTo>
                  <a:lnTo>
                    <a:pt x="0" y="203200"/>
                  </a:lnTo>
                  <a:lnTo>
                    <a:pt x="0" y="402574"/>
                  </a:lnTo>
                  <a:lnTo>
                    <a:pt x="1262644" y="402574"/>
                  </a:lnTo>
                  <a:lnTo>
                    <a:pt x="1262644" y="605774"/>
                  </a:lnTo>
                  <a:lnTo>
                    <a:pt x="1669044" y="302887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6050"/>
              <a:ext cx="1567444" cy="256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88750" y="6807765"/>
            <a:ext cx="3332391" cy="214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4"/>
              </a:lnSpc>
              <a:spcBef>
                <a:spcPct val="0"/>
              </a:spcBef>
            </a:pPr>
            <a:r>
              <a:rPr lang="en-US" sz="4088">
                <a:solidFill>
                  <a:srgbClr val="000000"/>
                </a:solidFill>
                <a:latin typeface="Garuda Bold"/>
                <a:ea typeface="Garuda Bold"/>
                <a:cs typeface="Garuda Bold"/>
                <a:sym typeface="Garuda Bold"/>
              </a:rPr>
              <a:t>marketing incentive on driver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904" y="4649874"/>
            <a:ext cx="16732845" cy="79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7"/>
              </a:lnSpc>
              <a:spcBef>
                <a:spcPct val="0"/>
              </a:spcBef>
            </a:pPr>
            <a:r>
              <a:rPr lang="en-US" sz="4583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Bundling Discount Design</a:t>
            </a:r>
            <a:r>
              <a:rPr lang="en-US" sz="45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based on </a:t>
            </a:r>
            <a:r>
              <a:rPr lang="en-US" sz="4583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Analytic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34426" y="6807765"/>
            <a:ext cx="3227777" cy="142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4"/>
              </a:lnSpc>
              <a:spcBef>
                <a:spcPct val="0"/>
              </a:spcBef>
            </a:pPr>
            <a:r>
              <a:rPr lang="en-US" sz="4088">
                <a:solidFill>
                  <a:srgbClr val="000000"/>
                </a:solidFill>
                <a:latin typeface="Garuda Bold"/>
                <a:ea typeface="Garuda Bold"/>
                <a:cs typeface="Garuda Bold"/>
                <a:sym typeface="Garuda Bold"/>
              </a:rPr>
              <a:t>Prevent Low Profit Margin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860607" y="2571954"/>
            <a:ext cx="1104020" cy="662540"/>
            <a:chOff x="0" y="0"/>
            <a:chExt cx="1354405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54405" cy="812800"/>
            </a:xfrm>
            <a:custGeom>
              <a:avLst/>
              <a:gdLst/>
              <a:ahLst/>
              <a:cxnLst/>
              <a:rect l="l" t="t" r="r" b="b"/>
              <a:pathLst>
                <a:path w="1354405" h="812800">
                  <a:moveTo>
                    <a:pt x="1354405" y="406400"/>
                  </a:moveTo>
                  <a:lnTo>
                    <a:pt x="948005" y="0"/>
                  </a:lnTo>
                  <a:lnTo>
                    <a:pt x="94800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48005" y="609600"/>
                  </a:lnTo>
                  <a:lnTo>
                    <a:pt x="948005" y="812800"/>
                  </a:lnTo>
                  <a:lnTo>
                    <a:pt x="1354405" y="406400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6050"/>
              <a:ext cx="125280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426261" y="2237532"/>
            <a:ext cx="6486058" cy="1255353"/>
            <a:chOff x="0" y="0"/>
            <a:chExt cx="1708262" cy="3306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8262" cy="330628"/>
            </a:xfrm>
            <a:custGeom>
              <a:avLst/>
              <a:gdLst/>
              <a:ahLst/>
              <a:cxnLst/>
              <a:rect l="l" t="t" r="r" b="b"/>
              <a:pathLst>
                <a:path w="1708262" h="330628">
                  <a:moveTo>
                    <a:pt x="60875" y="0"/>
                  </a:moveTo>
                  <a:lnTo>
                    <a:pt x="1647387" y="0"/>
                  </a:lnTo>
                  <a:cubicBezTo>
                    <a:pt x="1681008" y="0"/>
                    <a:pt x="1708262" y="27255"/>
                    <a:pt x="1708262" y="60875"/>
                  </a:cubicBezTo>
                  <a:lnTo>
                    <a:pt x="1708262" y="269753"/>
                  </a:lnTo>
                  <a:cubicBezTo>
                    <a:pt x="1708262" y="303373"/>
                    <a:pt x="1681008" y="330628"/>
                    <a:pt x="1647387" y="330628"/>
                  </a:cubicBezTo>
                  <a:lnTo>
                    <a:pt x="60875" y="330628"/>
                  </a:lnTo>
                  <a:cubicBezTo>
                    <a:pt x="27255" y="330628"/>
                    <a:pt x="0" y="303373"/>
                    <a:pt x="0" y="269753"/>
                  </a:cubicBezTo>
                  <a:lnTo>
                    <a:pt x="0" y="60875"/>
                  </a:lnTo>
                  <a:cubicBezTo>
                    <a:pt x="0" y="27255"/>
                    <a:pt x="27255" y="0"/>
                    <a:pt x="608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708262" cy="387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66241" y="2495754"/>
            <a:ext cx="7594366" cy="66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 Lubricant product nature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16821" y="2558302"/>
            <a:ext cx="6704938" cy="59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profit margin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820945" y="1570469"/>
            <a:ext cx="10646109" cy="1136036"/>
            <a:chOff x="0" y="0"/>
            <a:chExt cx="2803914" cy="299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03914" cy="299203"/>
            </a:xfrm>
            <a:custGeom>
              <a:avLst/>
              <a:gdLst/>
              <a:ahLst/>
              <a:cxnLst/>
              <a:rect l="l" t="t" r="r" b="b"/>
              <a:pathLst>
                <a:path w="2803914" h="299203">
                  <a:moveTo>
                    <a:pt x="37088" y="0"/>
                  </a:moveTo>
                  <a:lnTo>
                    <a:pt x="2766826" y="0"/>
                  </a:lnTo>
                  <a:cubicBezTo>
                    <a:pt x="2776662" y="0"/>
                    <a:pt x="2786096" y="3907"/>
                    <a:pt x="2793051" y="10863"/>
                  </a:cubicBezTo>
                  <a:cubicBezTo>
                    <a:pt x="2800006" y="17818"/>
                    <a:pt x="2803914" y="27251"/>
                    <a:pt x="2803914" y="37088"/>
                  </a:cubicBezTo>
                  <a:lnTo>
                    <a:pt x="2803914" y="262115"/>
                  </a:lnTo>
                  <a:cubicBezTo>
                    <a:pt x="2803914" y="271952"/>
                    <a:pt x="2800006" y="281385"/>
                    <a:pt x="2793051" y="288340"/>
                  </a:cubicBezTo>
                  <a:cubicBezTo>
                    <a:pt x="2786096" y="295295"/>
                    <a:pt x="2776662" y="299203"/>
                    <a:pt x="2766826" y="299203"/>
                  </a:cubicBezTo>
                  <a:lnTo>
                    <a:pt x="37088" y="299203"/>
                  </a:lnTo>
                  <a:cubicBezTo>
                    <a:pt x="27251" y="299203"/>
                    <a:pt x="17818" y="295295"/>
                    <a:pt x="10863" y="288340"/>
                  </a:cubicBezTo>
                  <a:cubicBezTo>
                    <a:pt x="3907" y="281385"/>
                    <a:pt x="0" y="271952"/>
                    <a:pt x="0" y="262115"/>
                  </a:cubicBezTo>
                  <a:lnTo>
                    <a:pt x="0" y="37088"/>
                  </a:lnTo>
                  <a:cubicBezTo>
                    <a:pt x="0" y="27251"/>
                    <a:pt x="3907" y="17818"/>
                    <a:pt x="10863" y="10863"/>
                  </a:cubicBezTo>
                  <a:cubicBezTo>
                    <a:pt x="17818" y="3907"/>
                    <a:pt x="27251" y="0"/>
                    <a:pt x="370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803914" cy="356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979075" y="6235251"/>
          <a:ext cx="5117565" cy="2969414"/>
        </p:xfrm>
        <a:graphic>
          <a:graphicData uri="http://schemas.openxmlformats.org/drawingml/2006/table">
            <a:tbl>
              <a:tblPr/>
              <a:tblGrid>
                <a:gridCol w="15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153">
                <a:tc gridSpan="3"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 Discount (10% discount on 2nd purchase)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>
                        <a:alpha val="1176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 Discount (10% discount on 2nd purchase)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>
                        <a:alpha val="1176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 Discount (10% discount on 2nd purchase)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>
                        <a:alpha val="1176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9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Quantity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Sale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8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215,656.00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2,000.00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431,312,000.00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78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242,613.00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1,900.00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11765"/>
                            </a:srgbClr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460,964,700.00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7874474" y="6814188"/>
            <a:ext cx="3880596" cy="1811539"/>
            <a:chOff x="0" y="0"/>
            <a:chExt cx="5174128" cy="241538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146359" cy="2415386"/>
              <a:chOff x="0" y="0"/>
              <a:chExt cx="812800" cy="38147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38147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1479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253538"/>
                    </a:lnTo>
                    <a:cubicBezTo>
                      <a:pt x="812800" y="287470"/>
                      <a:pt x="799321" y="320012"/>
                      <a:pt x="775327" y="344006"/>
                    </a:cubicBezTo>
                    <a:cubicBezTo>
                      <a:pt x="751333" y="367999"/>
                      <a:pt x="718791" y="381479"/>
                      <a:pt x="684859" y="381479"/>
                    </a:cubicBezTo>
                    <a:lnTo>
                      <a:pt x="127941" y="381479"/>
                    </a:lnTo>
                    <a:cubicBezTo>
                      <a:pt x="94009" y="381479"/>
                      <a:pt x="61467" y="367999"/>
                      <a:pt x="37473" y="344006"/>
                    </a:cubicBezTo>
                    <a:cubicBezTo>
                      <a:pt x="13479" y="320012"/>
                      <a:pt x="0" y="287470"/>
                      <a:pt x="0" y="253538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D3923">
                      <a:alpha val="12000"/>
                    </a:srgbClr>
                  </a:gs>
                  <a:gs pos="100000">
                    <a:srgbClr val="FFC29B">
                      <a:alpha val="12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812800" cy="4386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482731"/>
              <a:ext cx="5174128" cy="1373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4"/>
                </a:lnSpc>
              </a:pPr>
              <a:r>
                <a:rPr lang="en-US" sz="288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Revenue Increased by Approx. 7%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94808" y="4964650"/>
            <a:ext cx="3086100" cy="662409"/>
            <a:chOff x="0" y="0"/>
            <a:chExt cx="4114800" cy="88321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114800" cy="883212"/>
              <a:chOff x="0" y="0"/>
              <a:chExt cx="812800" cy="17446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1744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4462">
                    <a:moveTo>
                      <a:pt x="87231" y="0"/>
                    </a:moveTo>
                    <a:lnTo>
                      <a:pt x="725569" y="0"/>
                    </a:lnTo>
                    <a:cubicBezTo>
                      <a:pt x="773745" y="0"/>
                      <a:pt x="812800" y="39055"/>
                      <a:pt x="812800" y="87231"/>
                    </a:cubicBezTo>
                    <a:lnTo>
                      <a:pt x="812800" y="87231"/>
                    </a:lnTo>
                    <a:cubicBezTo>
                      <a:pt x="812800" y="110366"/>
                      <a:pt x="803610" y="132553"/>
                      <a:pt x="787251" y="148912"/>
                    </a:cubicBezTo>
                    <a:cubicBezTo>
                      <a:pt x="770892" y="165271"/>
                      <a:pt x="748704" y="174462"/>
                      <a:pt x="725569" y="174462"/>
                    </a:cubicBezTo>
                    <a:lnTo>
                      <a:pt x="87231" y="174462"/>
                    </a:lnTo>
                    <a:cubicBezTo>
                      <a:pt x="39055" y="174462"/>
                      <a:pt x="0" y="135407"/>
                      <a:pt x="0" y="87231"/>
                    </a:cubicBezTo>
                    <a:lnTo>
                      <a:pt x="0" y="87231"/>
                    </a:lnTo>
                    <a:cubicBezTo>
                      <a:pt x="0" y="39055"/>
                      <a:pt x="39055" y="0"/>
                      <a:pt x="8723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D3923">
                      <a:alpha val="12000"/>
                    </a:srgbClr>
                  </a:gs>
                  <a:gs pos="100000">
                    <a:srgbClr val="FFC29B">
                      <a:alpha val="12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812800" cy="231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45725" y="120650"/>
              <a:ext cx="3823350" cy="578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Example Case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498683" y="6814188"/>
            <a:ext cx="4054629" cy="1811539"/>
            <a:chOff x="0" y="0"/>
            <a:chExt cx="5406171" cy="241538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146359" cy="2415386"/>
              <a:chOff x="0" y="0"/>
              <a:chExt cx="812800" cy="38147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38147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1479">
                    <a:moveTo>
                      <a:pt x="102296" y="0"/>
                    </a:moveTo>
                    <a:lnTo>
                      <a:pt x="710504" y="0"/>
                    </a:lnTo>
                    <a:cubicBezTo>
                      <a:pt x="737635" y="0"/>
                      <a:pt x="763654" y="10778"/>
                      <a:pt x="782838" y="29962"/>
                    </a:cubicBezTo>
                    <a:cubicBezTo>
                      <a:pt x="802022" y="49146"/>
                      <a:pt x="812800" y="75165"/>
                      <a:pt x="812800" y="102296"/>
                    </a:cubicBezTo>
                    <a:lnTo>
                      <a:pt x="812800" y="279183"/>
                    </a:lnTo>
                    <a:cubicBezTo>
                      <a:pt x="812800" y="306313"/>
                      <a:pt x="802022" y="332333"/>
                      <a:pt x="782838" y="351517"/>
                    </a:cubicBezTo>
                    <a:cubicBezTo>
                      <a:pt x="763654" y="370701"/>
                      <a:pt x="737635" y="381479"/>
                      <a:pt x="710504" y="381479"/>
                    </a:cubicBezTo>
                    <a:lnTo>
                      <a:pt x="102296" y="381479"/>
                    </a:lnTo>
                    <a:cubicBezTo>
                      <a:pt x="45799" y="381479"/>
                      <a:pt x="0" y="335679"/>
                      <a:pt x="0" y="279183"/>
                    </a:cubicBezTo>
                    <a:lnTo>
                      <a:pt x="0" y="102296"/>
                    </a:lnTo>
                    <a:cubicBezTo>
                      <a:pt x="0" y="75165"/>
                      <a:pt x="10778" y="49146"/>
                      <a:pt x="29962" y="29962"/>
                    </a:cubicBezTo>
                    <a:cubicBezTo>
                      <a:pt x="49146" y="10778"/>
                      <a:pt x="75165" y="0"/>
                      <a:pt x="10229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D3923">
                      <a:alpha val="12000"/>
                    </a:srgbClr>
                  </a:gs>
                  <a:gs pos="100000">
                    <a:srgbClr val="FFC29B">
                      <a:alpha val="12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812800" cy="438629"/>
              </a:xfrm>
              <a:prstGeom prst="rect">
                <a:avLst/>
              </a:prstGeom>
            </p:spPr>
            <p:txBody>
              <a:bodyPr lIns="63535" tIns="63535" rIns="63535" bIns="63535" rtlCol="0" anchor="ctr"/>
              <a:lstStyle/>
              <a:p>
                <a:pPr algn="l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32043" y="457957"/>
              <a:ext cx="5174128" cy="1366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44"/>
                </a:lnSpc>
              </a:pPr>
              <a:r>
                <a:rPr lang="en-US" sz="288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Revenue Increased by Approx.       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03433" y="7379970"/>
            <a:ext cx="961466" cy="679976"/>
            <a:chOff x="0" y="0"/>
            <a:chExt cx="1149275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C01B14">
                <a:alpha val="1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46692" y="7379970"/>
            <a:ext cx="961466" cy="679976"/>
            <a:chOff x="0" y="0"/>
            <a:chExt cx="1149275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C01B14">
                <a:alpha val="1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569723" y="2818831"/>
            <a:ext cx="1936269" cy="1936269"/>
          </a:xfrm>
          <a:custGeom>
            <a:avLst/>
            <a:gdLst/>
            <a:ahLst/>
            <a:cxnLst/>
            <a:rect l="l" t="t" r="r" b="b"/>
            <a:pathLst>
              <a:path w="1936269" h="1936269">
                <a:moveTo>
                  <a:pt x="0" y="0"/>
                </a:moveTo>
                <a:lnTo>
                  <a:pt x="1936269" y="0"/>
                </a:lnTo>
                <a:lnTo>
                  <a:pt x="1936269" y="1936269"/>
                </a:lnTo>
                <a:lnTo>
                  <a:pt x="0" y="1936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7828838" y="3212050"/>
            <a:ext cx="9581695" cy="3086100"/>
            <a:chOff x="0" y="0"/>
            <a:chExt cx="12775593" cy="4114800"/>
          </a:xfrm>
        </p:grpSpPr>
        <p:grpSp>
          <p:nvGrpSpPr>
            <p:cNvPr id="33" name="Group 33"/>
            <p:cNvGrpSpPr/>
            <p:nvPr/>
          </p:nvGrpSpPr>
          <p:grpSpPr>
            <a:xfrm>
              <a:off x="134157" y="0"/>
              <a:ext cx="12513101" cy="4114800"/>
              <a:chOff x="0" y="0"/>
              <a:chExt cx="2471724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47172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71724" h="812800">
                    <a:moveTo>
                      <a:pt x="42072" y="0"/>
                    </a:moveTo>
                    <a:lnTo>
                      <a:pt x="2429652" y="0"/>
                    </a:lnTo>
                    <a:cubicBezTo>
                      <a:pt x="2440810" y="0"/>
                      <a:pt x="2451511" y="4433"/>
                      <a:pt x="2459401" y="12323"/>
                    </a:cubicBezTo>
                    <a:cubicBezTo>
                      <a:pt x="2467291" y="20213"/>
                      <a:pt x="2471724" y="30914"/>
                      <a:pt x="2471724" y="42072"/>
                    </a:cubicBezTo>
                    <a:lnTo>
                      <a:pt x="2471724" y="770728"/>
                    </a:lnTo>
                    <a:cubicBezTo>
                      <a:pt x="2471724" y="781886"/>
                      <a:pt x="2467291" y="792587"/>
                      <a:pt x="2459401" y="800477"/>
                    </a:cubicBezTo>
                    <a:cubicBezTo>
                      <a:pt x="2451511" y="808367"/>
                      <a:pt x="2440810" y="812800"/>
                      <a:pt x="2429652" y="812800"/>
                    </a:cubicBezTo>
                    <a:lnTo>
                      <a:pt x="42072" y="812800"/>
                    </a:lnTo>
                    <a:cubicBezTo>
                      <a:pt x="30914" y="812800"/>
                      <a:pt x="20213" y="808367"/>
                      <a:pt x="12323" y="800477"/>
                    </a:cubicBezTo>
                    <a:cubicBezTo>
                      <a:pt x="4433" y="792587"/>
                      <a:pt x="0" y="781886"/>
                      <a:pt x="0" y="770728"/>
                    </a:cubicBezTo>
                    <a:lnTo>
                      <a:pt x="0" y="42072"/>
                    </a:lnTo>
                    <a:cubicBezTo>
                      <a:pt x="0" y="30914"/>
                      <a:pt x="4433" y="20213"/>
                      <a:pt x="12323" y="12323"/>
                    </a:cubicBezTo>
                    <a:cubicBezTo>
                      <a:pt x="20213" y="4433"/>
                      <a:pt x="30914" y="0"/>
                      <a:pt x="42072" y="0"/>
                    </a:cubicBezTo>
                    <a:close/>
                  </a:path>
                </a:pathLst>
              </a:custGeom>
              <a:solidFill>
                <a:srgbClr val="B72F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2471724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105997" y="1051968"/>
              <a:ext cx="569422" cy="56942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203200" y="-57150"/>
                <a:ext cx="406400" cy="768350"/>
              </a:xfrm>
              <a:prstGeom prst="rect">
                <a:avLst/>
              </a:prstGeom>
            </p:spPr>
            <p:txBody>
              <a:bodyPr lIns="55234" tIns="55234" rIns="55234" bIns="55234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6105997" y="2342814"/>
              <a:ext cx="569422" cy="56942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203200" y="-57150"/>
                <a:ext cx="406400" cy="768350"/>
              </a:xfrm>
              <a:prstGeom prst="rect">
                <a:avLst/>
              </a:prstGeom>
            </p:spPr>
            <p:txBody>
              <a:bodyPr lIns="55234" tIns="55234" rIns="55234" bIns="55234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0" y="342247"/>
              <a:ext cx="12775593" cy="523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3"/>
                </a:lnSpc>
              </a:pPr>
              <a:r>
                <a:rPr lang="en-US" sz="2308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Utilizing past data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327517" y="1699335"/>
              <a:ext cx="8120560" cy="515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  <a:spcBef>
                  <a:spcPct val="0"/>
                </a:spcBef>
              </a:pPr>
              <a:r>
                <a:rPr lang="en-US" sz="231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predict future promotion-sales relation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646981" y="3048796"/>
              <a:ext cx="9373809" cy="515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  <a:spcBef>
                  <a:spcPct val="0"/>
                </a:spcBef>
              </a:pPr>
              <a:r>
                <a:rPr lang="en-US" sz="231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find Maximum Profit-promotion point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820945" y="1540979"/>
            <a:ext cx="10646109" cy="90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41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Bundling Promotion : Discount design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910283" y="9007739"/>
            <a:ext cx="4500250" cy="30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7"/>
              </a:lnSpc>
            </a:pPr>
            <a:r>
              <a:rPr lang="en-US" sz="1794">
                <a:solidFill>
                  <a:srgbClr val="000000">
                    <a:alpha val="11765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Logistics required : Internal sales data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-389184" y="5677482"/>
            <a:ext cx="7854083" cy="40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2308">
                <a:solidFill>
                  <a:srgbClr val="000000">
                    <a:alpha val="11765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Assume : coefficient of promotion = 2.5%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grpSp>
        <p:nvGrpSpPr>
          <p:cNvPr id="54" name="Group 54"/>
          <p:cNvGrpSpPr/>
          <p:nvPr/>
        </p:nvGrpSpPr>
        <p:grpSpPr>
          <a:xfrm rot="-5400000">
            <a:off x="1961037" y="8831287"/>
            <a:ext cx="556034" cy="393243"/>
            <a:chOff x="0" y="0"/>
            <a:chExt cx="1149275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006837">
                <a:alpha val="1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5400000">
            <a:off x="3351687" y="8831287"/>
            <a:ext cx="556034" cy="393243"/>
            <a:chOff x="0" y="0"/>
            <a:chExt cx="1149275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FF3600">
                <a:alpha val="1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 rot="-5400000">
            <a:off x="5378887" y="8802712"/>
            <a:ext cx="556034" cy="393243"/>
            <a:chOff x="0" y="0"/>
            <a:chExt cx="1149275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006837">
                <a:alpha val="1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5769405" y="7450486"/>
            <a:ext cx="1237655" cy="80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3"/>
              </a:lnSpc>
              <a:spcBef>
                <a:spcPct val="0"/>
              </a:spcBef>
            </a:pPr>
            <a:r>
              <a:rPr lang="en-US" sz="44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820945" y="1570469"/>
            <a:ext cx="10646109" cy="1136036"/>
            <a:chOff x="0" y="0"/>
            <a:chExt cx="2803914" cy="299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03914" cy="299203"/>
            </a:xfrm>
            <a:custGeom>
              <a:avLst/>
              <a:gdLst/>
              <a:ahLst/>
              <a:cxnLst/>
              <a:rect l="l" t="t" r="r" b="b"/>
              <a:pathLst>
                <a:path w="2803914" h="299203">
                  <a:moveTo>
                    <a:pt x="37088" y="0"/>
                  </a:moveTo>
                  <a:lnTo>
                    <a:pt x="2766826" y="0"/>
                  </a:lnTo>
                  <a:cubicBezTo>
                    <a:pt x="2776662" y="0"/>
                    <a:pt x="2786096" y="3907"/>
                    <a:pt x="2793051" y="10863"/>
                  </a:cubicBezTo>
                  <a:cubicBezTo>
                    <a:pt x="2800006" y="17818"/>
                    <a:pt x="2803914" y="27251"/>
                    <a:pt x="2803914" y="37088"/>
                  </a:cubicBezTo>
                  <a:lnTo>
                    <a:pt x="2803914" y="262115"/>
                  </a:lnTo>
                  <a:cubicBezTo>
                    <a:pt x="2803914" y="271952"/>
                    <a:pt x="2800006" y="281385"/>
                    <a:pt x="2793051" y="288340"/>
                  </a:cubicBezTo>
                  <a:cubicBezTo>
                    <a:pt x="2786096" y="295295"/>
                    <a:pt x="2776662" y="299203"/>
                    <a:pt x="2766826" y="299203"/>
                  </a:cubicBezTo>
                  <a:lnTo>
                    <a:pt x="37088" y="299203"/>
                  </a:lnTo>
                  <a:cubicBezTo>
                    <a:pt x="27251" y="299203"/>
                    <a:pt x="17818" y="295295"/>
                    <a:pt x="10863" y="288340"/>
                  </a:cubicBezTo>
                  <a:cubicBezTo>
                    <a:pt x="3907" y="281385"/>
                    <a:pt x="0" y="271952"/>
                    <a:pt x="0" y="262115"/>
                  </a:cubicBezTo>
                  <a:lnTo>
                    <a:pt x="0" y="37088"/>
                  </a:lnTo>
                  <a:cubicBezTo>
                    <a:pt x="0" y="27251"/>
                    <a:pt x="3907" y="17818"/>
                    <a:pt x="10863" y="10863"/>
                  </a:cubicBezTo>
                  <a:cubicBezTo>
                    <a:pt x="17818" y="3907"/>
                    <a:pt x="27251" y="0"/>
                    <a:pt x="370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803914" cy="356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979075" y="6235251"/>
          <a:ext cx="5117565" cy="2969414"/>
        </p:xfrm>
        <a:graphic>
          <a:graphicData uri="http://schemas.openxmlformats.org/drawingml/2006/table">
            <a:tbl>
              <a:tblPr/>
              <a:tblGrid>
                <a:gridCol w="15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153">
                <a:tc gridSpan="3"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 Discount (10% discount on 2nd purchase)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 Discount (10% discount on 2nd purchase)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 Discount (10% discount on 2nd purchase)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9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Quantity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Sale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8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215,656.00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2,000.00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431,312,000.00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78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242,613.00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1,900.00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460,964,700.00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7874474" y="6814188"/>
            <a:ext cx="3880596" cy="1811539"/>
            <a:chOff x="0" y="0"/>
            <a:chExt cx="5174128" cy="241538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146359" cy="2415386"/>
              <a:chOff x="0" y="0"/>
              <a:chExt cx="812800" cy="38147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38147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1479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253538"/>
                    </a:lnTo>
                    <a:cubicBezTo>
                      <a:pt x="812800" y="287470"/>
                      <a:pt x="799321" y="320012"/>
                      <a:pt x="775327" y="344006"/>
                    </a:cubicBezTo>
                    <a:cubicBezTo>
                      <a:pt x="751333" y="367999"/>
                      <a:pt x="718791" y="381479"/>
                      <a:pt x="684859" y="381479"/>
                    </a:cubicBezTo>
                    <a:lnTo>
                      <a:pt x="127941" y="381479"/>
                    </a:lnTo>
                    <a:cubicBezTo>
                      <a:pt x="94009" y="381479"/>
                      <a:pt x="61467" y="367999"/>
                      <a:pt x="37473" y="344006"/>
                    </a:cubicBezTo>
                    <a:cubicBezTo>
                      <a:pt x="13479" y="320012"/>
                      <a:pt x="0" y="287470"/>
                      <a:pt x="0" y="253538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D3923">
                      <a:alpha val="100000"/>
                    </a:srgbClr>
                  </a:gs>
                  <a:gs pos="100000">
                    <a:srgbClr val="FFC29B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812800" cy="4386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482731"/>
              <a:ext cx="5174128" cy="1373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4"/>
                </a:lnSpc>
              </a:pPr>
              <a:r>
                <a:rPr lang="en-US" sz="288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Revenue Increased by Approx. 7%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94808" y="4964650"/>
            <a:ext cx="3086100" cy="662409"/>
            <a:chOff x="0" y="0"/>
            <a:chExt cx="4114800" cy="88321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114800" cy="883212"/>
              <a:chOff x="0" y="0"/>
              <a:chExt cx="812800" cy="17446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1744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74462">
                    <a:moveTo>
                      <a:pt x="87231" y="0"/>
                    </a:moveTo>
                    <a:lnTo>
                      <a:pt x="725569" y="0"/>
                    </a:lnTo>
                    <a:cubicBezTo>
                      <a:pt x="773745" y="0"/>
                      <a:pt x="812800" y="39055"/>
                      <a:pt x="812800" y="87231"/>
                    </a:cubicBezTo>
                    <a:lnTo>
                      <a:pt x="812800" y="87231"/>
                    </a:lnTo>
                    <a:cubicBezTo>
                      <a:pt x="812800" y="110366"/>
                      <a:pt x="803610" y="132553"/>
                      <a:pt x="787251" y="148912"/>
                    </a:cubicBezTo>
                    <a:cubicBezTo>
                      <a:pt x="770892" y="165271"/>
                      <a:pt x="748704" y="174462"/>
                      <a:pt x="725569" y="174462"/>
                    </a:cubicBezTo>
                    <a:lnTo>
                      <a:pt x="87231" y="174462"/>
                    </a:lnTo>
                    <a:cubicBezTo>
                      <a:pt x="39055" y="174462"/>
                      <a:pt x="0" y="135407"/>
                      <a:pt x="0" y="87231"/>
                    </a:cubicBezTo>
                    <a:lnTo>
                      <a:pt x="0" y="87231"/>
                    </a:lnTo>
                    <a:cubicBezTo>
                      <a:pt x="0" y="39055"/>
                      <a:pt x="39055" y="0"/>
                      <a:pt x="8723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D3923">
                      <a:alpha val="100000"/>
                    </a:srgbClr>
                  </a:gs>
                  <a:gs pos="100000">
                    <a:srgbClr val="FFC29B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812800" cy="231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45725" y="120650"/>
              <a:ext cx="3823350" cy="578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Example Case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498683" y="6814188"/>
            <a:ext cx="4054629" cy="1811539"/>
            <a:chOff x="0" y="0"/>
            <a:chExt cx="5406171" cy="241538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146359" cy="2415386"/>
              <a:chOff x="0" y="0"/>
              <a:chExt cx="812800" cy="38147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38147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1479">
                    <a:moveTo>
                      <a:pt x="102296" y="0"/>
                    </a:moveTo>
                    <a:lnTo>
                      <a:pt x="710504" y="0"/>
                    </a:lnTo>
                    <a:cubicBezTo>
                      <a:pt x="737635" y="0"/>
                      <a:pt x="763654" y="10778"/>
                      <a:pt x="782838" y="29962"/>
                    </a:cubicBezTo>
                    <a:cubicBezTo>
                      <a:pt x="802022" y="49146"/>
                      <a:pt x="812800" y="75165"/>
                      <a:pt x="812800" y="102296"/>
                    </a:cubicBezTo>
                    <a:lnTo>
                      <a:pt x="812800" y="279183"/>
                    </a:lnTo>
                    <a:cubicBezTo>
                      <a:pt x="812800" y="306313"/>
                      <a:pt x="802022" y="332333"/>
                      <a:pt x="782838" y="351517"/>
                    </a:cubicBezTo>
                    <a:cubicBezTo>
                      <a:pt x="763654" y="370701"/>
                      <a:pt x="737635" y="381479"/>
                      <a:pt x="710504" y="381479"/>
                    </a:cubicBezTo>
                    <a:lnTo>
                      <a:pt x="102296" y="381479"/>
                    </a:lnTo>
                    <a:cubicBezTo>
                      <a:pt x="45799" y="381479"/>
                      <a:pt x="0" y="335679"/>
                      <a:pt x="0" y="279183"/>
                    </a:cubicBezTo>
                    <a:lnTo>
                      <a:pt x="0" y="102296"/>
                    </a:lnTo>
                    <a:cubicBezTo>
                      <a:pt x="0" y="75165"/>
                      <a:pt x="10778" y="49146"/>
                      <a:pt x="29962" y="29962"/>
                    </a:cubicBezTo>
                    <a:cubicBezTo>
                      <a:pt x="49146" y="10778"/>
                      <a:pt x="75165" y="0"/>
                      <a:pt x="10229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D3923">
                      <a:alpha val="100000"/>
                    </a:srgbClr>
                  </a:gs>
                  <a:gs pos="100000">
                    <a:srgbClr val="FFC29B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812800" cy="438629"/>
              </a:xfrm>
              <a:prstGeom prst="rect">
                <a:avLst/>
              </a:prstGeom>
            </p:spPr>
            <p:txBody>
              <a:bodyPr lIns="63535" tIns="63535" rIns="63535" bIns="63535" rtlCol="0" anchor="ctr"/>
              <a:lstStyle/>
              <a:p>
                <a:pPr algn="l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32043" y="457957"/>
              <a:ext cx="5174128" cy="1366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44"/>
                </a:lnSpc>
              </a:pPr>
              <a:r>
                <a:rPr lang="en-US" sz="288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Revenue Increased by Approx.       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03433" y="7379970"/>
            <a:ext cx="961466" cy="679976"/>
            <a:chOff x="0" y="0"/>
            <a:chExt cx="1149275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C01B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46692" y="7379970"/>
            <a:ext cx="961466" cy="679976"/>
            <a:chOff x="0" y="0"/>
            <a:chExt cx="1149275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C01B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569723" y="2818831"/>
            <a:ext cx="1936269" cy="1936269"/>
          </a:xfrm>
          <a:custGeom>
            <a:avLst/>
            <a:gdLst/>
            <a:ahLst/>
            <a:cxnLst/>
            <a:rect l="l" t="t" r="r" b="b"/>
            <a:pathLst>
              <a:path w="1936269" h="1936269">
                <a:moveTo>
                  <a:pt x="0" y="0"/>
                </a:moveTo>
                <a:lnTo>
                  <a:pt x="1936269" y="0"/>
                </a:lnTo>
                <a:lnTo>
                  <a:pt x="1936269" y="1936269"/>
                </a:lnTo>
                <a:lnTo>
                  <a:pt x="0" y="1936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7828838" y="3212050"/>
            <a:ext cx="9581695" cy="3086100"/>
            <a:chOff x="0" y="0"/>
            <a:chExt cx="12775593" cy="4114800"/>
          </a:xfrm>
        </p:grpSpPr>
        <p:grpSp>
          <p:nvGrpSpPr>
            <p:cNvPr id="33" name="Group 33"/>
            <p:cNvGrpSpPr/>
            <p:nvPr/>
          </p:nvGrpSpPr>
          <p:grpSpPr>
            <a:xfrm>
              <a:off x="134157" y="0"/>
              <a:ext cx="12513101" cy="4114800"/>
              <a:chOff x="0" y="0"/>
              <a:chExt cx="2471724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47172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71724" h="812800">
                    <a:moveTo>
                      <a:pt x="42072" y="0"/>
                    </a:moveTo>
                    <a:lnTo>
                      <a:pt x="2429652" y="0"/>
                    </a:lnTo>
                    <a:cubicBezTo>
                      <a:pt x="2440810" y="0"/>
                      <a:pt x="2451511" y="4433"/>
                      <a:pt x="2459401" y="12323"/>
                    </a:cubicBezTo>
                    <a:cubicBezTo>
                      <a:pt x="2467291" y="20213"/>
                      <a:pt x="2471724" y="30914"/>
                      <a:pt x="2471724" y="42072"/>
                    </a:cubicBezTo>
                    <a:lnTo>
                      <a:pt x="2471724" y="770728"/>
                    </a:lnTo>
                    <a:cubicBezTo>
                      <a:pt x="2471724" y="781886"/>
                      <a:pt x="2467291" y="792587"/>
                      <a:pt x="2459401" y="800477"/>
                    </a:cubicBezTo>
                    <a:cubicBezTo>
                      <a:pt x="2451511" y="808367"/>
                      <a:pt x="2440810" y="812800"/>
                      <a:pt x="2429652" y="812800"/>
                    </a:cubicBezTo>
                    <a:lnTo>
                      <a:pt x="42072" y="812800"/>
                    </a:lnTo>
                    <a:cubicBezTo>
                      <a:pt x="30914" y="812800"/>
                      <a:pt x="20213" y="808367"/>
                      <a:pt x="12323" y="800477"/>
                    </a:cubicBezTo>
                    <a:cubicBezTo>
                      <a:pt x="4433" y="792587"/>
                      <a:pt x="0" y="781886"/>
                      <a:pt x="0" y="770728"/>
                    </a:cubicBezTo>
                    <a:lnTo>
                      <a:pt x="0" y="42072"/>
                    </a:lnTo>
                    <a:cubicBezTo>
                      <a:pt x="0" y="30914"/>
                      <a:pt x="4433" y="20213"/>
                      <a:pt x="12323" y="12323"/>
                    </a:cubicBezTo>
                    <a:cubicBezTo>
                      <a:pt x="20213" y="4433"/>
                      <a:pt x="30914" y="0"/>
                      <a:pt x="42072" y="0"/>
                    </a:cubicBezTo>
                    <a:close/>
                  </a:path>
                </a:pathLst>
              </a:custGeom>
              <a:solidFill>
                <a:srgbClr val="B72F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2471724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105997" y="1051968"/>
              <a:ext cx="569422" cy="56942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203200" y="-57150"/>
                <a:ext cx="406400" cy="768350"/>
              </a:xfrm>
              <a:prstGeom prst="rect">
                <a:avLst/>
              </a:prstGeom>
            </p:spPr>
            <p:txBody>
              <a:bodyPr lIns="55234" tIns="55234" rIns="55234" bIns="55234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6105997" y="2342814"/>
              <a:ext cx="569422" cy="56942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203200" y="-57150"/>
                <a:ext cx="406400" cy="768350"/>
              </a:xfrm>
              <a:prstGeom prst="rect">
                <a:avLst/>
              </a:prstGeom>
            </p:spPr>
            <p:txBody>
              <a:bodyPr lIns="55234" tIns="55234" rIns="55234" bIns="55234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0" y="342247"/>
              <a:ext cx="12775593" cy="523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3"/>
                </a:lnSpc>
              </a:pPr>
              <a:r>
                <a:rPr lang="en-US" sz="2308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Utilizing past data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327517" y="1699335"/>
              <a:ext cx="8120560" cy="515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  <a:spcBef>
                  <a:spcPct val="0"/>
                </a:spcBef>
              </a:pPr>
              <a:r>
                <a:rPr lang="en-US" sz="231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predict future promotion-sales relation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646981" y="3048796"/>
              <a:ext cx="9373809" cy="515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  <a:spcBef>
                  <a:spcPct val="0"/>
                </a:spcBef>
              </a:pPr>
              <a:r>
                <a:rPr lang="en-US" sz="231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find Maximum Profit-promotion point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820945" y="1540979"/>
            <a:ext cx="10646109" cy="90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41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Bundling Promotion : Discount design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910283" y="9007739"/>
            <a:ext cx="4500250" cy="30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7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Logistics required : Internal sales data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-389184" y="5677482"/>
            <a:ext cx="7854083" cy="40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23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Assume : coefficient of promotion = 2.5%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grpSp>
        <p:nvGrpSpPr>
          <p:cNvPr id="54" name="Group 54"/>
          <p:cNvGrpSpPr/>
          <p:nvPr/>
        </p:nvGrpSpPr>
        <p:grpSpPr>
          <a:xfrm rot="-5400000">
            <a:off x="1961037" y="8831287"/>
            <a:ext cx="556034" cy="393243"/>
            <a:chOff x="0" y="0"/>
            <a:chExt cx="1149275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00683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5400000">
            <a:off x="3351687" y="8831287"/>
            <a:ext cx="556034" cy="393243"/>
            <a:chOff x="0" y="0"/>
            <a:chExt cx="1149275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 rot="-5400000">
            <a:off x="5378887" y="8802712"/>
            <a:ext cx="556034" cy="393243"/>
            <a:chOff x="0" y="0"/>
            <a:chExt cx="1149275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149275" cy="812800"/>
            </a:xfrm>
            <a:custGeom>
              <a:avLst/>
              <a:gdLst/>
              <a:ahLst/>
              <a:cxnLst/>
              <a:rect l="l" t="t" r="r" b="b"/>
              <a:pathLst>
                <a:path w="1149275" h="812800">
                  <a:moveTo>
                    <a:pt x="1149275" y="406400"/>
                  </a:moveTo>
                  <a:lnTo>
                    <a:pt x="742875" y="0"/>
                  </a:lnTo>
                  <a:lnTo>
                    <a:pt x="74287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2875" y="609600"/>
                  </a:lnTo>
                  <a:lnTo>
                    <a:pt x="742875" y="812800"/>
                  </a:lnTo>
                  <a:lnTo>
                    <a:pt x="1149275" y="406400"/>
                  </a:lnTo>
                  <a:close/>
                </a:path>
              </a:pathLst>
            </a:custGeom>
            <a:solidFill>
              <a:srgbClr val="00683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146050"/>
              <a:ext cx="10476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5769405" y="7450486"/>
            <a:ext cx="1237655" cy="80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3"/>
              </a:lnSpc>
              <a:spcBef>
                <a:spcPct val="0"/>
              </a:spcBef>
            </a:pPr>
            <a:r>
              <a:rPr lang="en-US" sz="44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878458" y="3697163"/>
            <a:ext cx="3209287" cy="575190"/>
            <a:chOff x="0" y="0"/>
            <a:chExt cx="845244" cy="1514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244" cy="151490"/>
            </a:xfrm>
            <a:custGeom>
              <a:avLst/>
              <a:gdLst/>
              <a:ahLst/>
              <a:cxnLst/>
              <a:rect l="l" t="t" r="r" b="b"/>
              <a:pathLst>
                <a:path w="845244" h="151490">
                  <a:moveTo>
                    <a:pt x="0" y="0"/>
                  </a:moveTo>
                  <a:lnTo>
                    <a:pt x="845244" y="0"/>
                  </a:lnTo>
                  <a:lnTo>
                    <a:pt x="845244" y="151490"/>
                  </a:lnTo>
                  <a:lnTo>
                    <a:pt x="0" y="151490"/>
                  </a:lnTo>
                  <a:close/>
                </a:path>
              </a:pathLst>
            </a:custGeom>
            <a:solidFill>
              <a:srgbClr val="DE39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45244" cy="208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 - Launch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-99919" y="6242211"/>
            <a:ext cx="1652210" cy="575190"/>
            <a:chOff x="0" y="0"/>
            <a:chExt cx="435150" cy="1514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150" cy="151490"/>
            </a:xfrm>
            <a:custGeom>
              <a:avLst/>
              <a:gdLst/>
              <a:ahLst/>
              <a:cxnLst/>
              <a:rect l="l" t="t" r="r" b="b"/>
              <a:pathLst>
                <a:path w="435150" h="151490">
                  <a:moveTo>
                    <a:pt x="0" y="0"/>
                  </a:moveTo>
                  <a:lnTo>
                    <a:pt x="435150" y="0"/>
                  </a:lnTo>
                  <a:lnTo>
                    <a:pt x="435150" y="151490"/>
                  </a:lnTo>
                  <a:lnTo>
                    <a:pt x="0" y="151490"/>
                  </a:lnTo>
                  <a:close/>
                </a:path>
              </a:pathLst>
            </a:custGeom>
            <a:solidFill>
              <a:srgbClr val="C01B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35150" cy="180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Post - Launch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11262" y="1526465"/>
            <a:ext cx="4265914" cy="575190"/>
            <a:chOff x="0" y="0"/>
            <a:chExt cx="1123533" cy="1514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3533" cy="151490"/>
            </a:xfrm>
            <a:custGeom>
              <a:avLst/>
              <a:gdLst/>
              <a:ahLst/>
              <a:cxnLst/>
              <a:rect l="l" t="t" r="r" b="b"/>
              <a:pathLst>
                <a:path w="1123533" h="151490">
                  <a:moveTo>
                    <a:pt x="0" y="0"/>
                  </a:moveTo>
                  <a:lnTo>
                    <a:pt x="1123533" y="0"/>
                  </a:lnTo>
                  <a:lnTo>
                    <a:pt x="1123533" y="151490"/>
                  </a:lnTo>
                  <a:lnTo>
                    <a:pt x="0" y="151490"/>
                  </a:ln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23533" cy="18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2024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5741" y="2464846"/>
            <a:ext cx="3708821" cy="654207"/>
            <a:chOff x="0" y="0"/>
            <a:chExt cx="1021911" cy="1802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1911" cy="180257"/>
            </a:xfrm>
            <a:custGeom>
              <a:avLst/>
              <a:gdLst/>
              <a:ahLst/>
              <a:cxnLst/>
              <a:rect l="l" t="t" r="r" b="b"/>
              <a:pathLst>
                <a:path w="1021911" h="180257">
                  <a:moveTo>
                    <a:pt x="0" y="0"/>
                  </a:moveTo>
                  <a:lnTo>
                    <a:pt x="1021911" y="0"/>
                  </a:lnTo>
                  <a:lnTo>
                    <a:pt x="1021911" y="180257"/>
                  </a:lnTo>
                  <a:lnTo>
                    <a:pt x="0" y="18025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21911" cy="21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D22E1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Verification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5741" y="3231517"/>
            <a:ext cx="3708821" cy="781996"/>
            <a:chOff x="0" y="0"/>
            <a:chExt cx="1021911" cy="2154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1911" cy="215468"/>
            </a:xfrm>
            <a:custGeom>
              <a:avLst/>
              <a:gdLst/>
              <a:ahLst/>
              <a:cxnLst/>
              <a:rect l="l" t="t" r="r" b="b"/>
              <a:pathLst>
                <a:path w="1021911" h="215468">
                  <a:moveTo>
                    <a:pt x="0" y="0"/>
                  </a:moveTo>
                  <a:lnTo>
                    <a:pt x="1021911" y="0"/>
                  </a:lnTo>
                  <a:lnTo>
                    <a:pt x="1021911" y="215468"/>
                  </a:lnTo>
                  <a:lnTo>
                    <a:pt x="0" y="215468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21911" cy="253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D22E1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Dashboard &amp; Line OA Development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5741" y="4127813"/>
            <a:ext cx="3708821" cy="654207"/>
            <a:chOff x="0" y="0"/>
            <a:chExt cx="1021911" cy="1802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1911" cy="180257"/>
            </a:xfrm>
            <a:custGeom>
              <a:avLst/>
              <a:gdLst/>
              <a:ahLst/>
              <a:cxnLst/>
              <a:rect l="l" t="t" r="r" b="b"/>
              <a:pathLst>
                <a:path w="1021911" h="180257">
                  <a:moveTo>
                    <a:pt x="0" y="0"/>
                  </a:moveTo>
                  <a:lnTo>
                    <a:pt x="1021911" y="0"/>
                  </a:lnTo>
                  <a:lnTo>
                    <a:pt x="1021911" y="180257"/>
                  </a:lnTo>
                  <a:lnTo>
                    <a:pt x="0" y="18025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21911" cy="21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D22E1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Prototype testing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13781" y="4896321"/>
            <a:ext cx="3708821" cy="654207"/>
            <a:chOff x="0" y="0"/>
            <a:chExt cx="1021911" cy="1802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21911" cy="180257"/>
            </a:xfrm>
            <a:custGeom>
              <a:avLst/>
              <a:gdLst/>
              <a:ahLst/>
              <a:cxnLst/>
              <a:rect l="l" t="t" r="r" b="b"/>
              <a:pathLst>
                <a:path w="1021911" h="180257">
                  <a:moveTo>
                    <a:pt x="0" y="0"/>
                  </a:moveTo>
                  <a:lnTo>
                    <a:pt x="1021911" y="0"/>
                  </a:lnTo>
                  <a:lnTo>
                    <a:pt x="1021911" y="180257"/>
                  </a:lnTo>
                  <a:lnTo>
                    <a:pt x="0" y="18025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21911" cy="21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D22E1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System implementation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11682" y="1526465"/>
            <a:ext cx="8456777" cy="575190"/>
            <a:chOff x="0" y="0"/>
            <a:chExt cx="2227299" cy="1514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27299" cy="151490"/>
            </a:xfrm>
            <a:custGeom>
              <a:avLst/>
              <a:gdLst/>
              <a:ahLst/>
              <a:cxnLst/>
              <a:rect l="l" t="t" r="r" b="b"/>
              <a:pathLst>
                <a:path w="2227299" h="151490">
                  <a:moveTo>
                    <a:pt x="0" y="0"/>
                  </a:moveTo>
                  <a:lnTo>
                    <a:pt x="2227299" y="0"/>
                  </a:lnTo>
                  <a:lnTo>
                    <a:pt x="2227299" y="151490"/>
                  </a:lnTo>
                  <a:lnTo>
                    <a:pt x="0" y="151490"/>
                  </a:ln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227299" cy="18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2025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7163269" y="2196905"/>
            <a:ext cx="0" cy="6925516"/>
          </a:xfrm>
          <a:prstGeom prst="line">
            <a:avLst/>
          </a:prstGeom>
          <a:ln w="38100" cap="flat">
            <a:solidFill>
              <a:srgbClr val="F1F1F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flipH="1">
            <a:off x="9345007" y="1526465"/>
            <a:ext cx="0" cy="7534988"/>
          </a:xfrm>
          <a:prstGeom prst="line">
            <a:avLst/>
          </a:prstGeom>
          <a:ln w="38100" cap="flat">
            <a:solidFill>
              <a:srgbClr val="F1F1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>
            <a:off x="11504408" y="2141632"/>
            <a:ext cx="0" cy="6925516"/>
          </a:xfrm>
          <a:prstGeom prst="line">
            <a:avLst/>
          </a:prstGeom>
          <a:ln w="38100" cap="flat">
            <a:solidFill>
              <a:srgbClr val="F1F1F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>
            <a:off x="13640070" y="2135938"/>
            <a:ext cx="0" cy="6925516"/>
          </a:xfrm>
          <a:prstGeom prst="line">
            <a:avLst/>
          </a:prstGeom>
          <a:ln w="38100" cap="flat">
            <a:solidFill>
              <a:srgbClr val="F1F1F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>
            <a:off x="15790580" y="2126643"/>
            <a:ext cx="0" cy="6925516"/>
          </a:xfrm>
          <a:prstGeom prst="line">
            <a:avLst/>
          </a:prstGeom>
          <a:ln w="38100" cap="flat">
            <a:solidFill>
              <a:srgbClr val="F1F1F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028211" y="5819367"/>
            <a:ext cx="3708821" cy="654207"/>
            <a:chOff x="0" y="0"/>
            <a:chExt cx="1021911" cy="18025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21911" cy="180257"/>
            </a:xfrm>
            <a:custGeom>
              <a:avLst/>
              <a:gdLst/>
              <a:ahLst/>
              <a:cxnLst/>
              <a:rect l="l" t="t" r="r" b="b"/>
              <a:pathLst>
                <a:path w="1021911" h="180257">
                  <a:moveTo>
                    <a:pt x="0" y="0"/>
                  </a:moveTo>
                  <a:lnTo>
                    <a:pt x="1021911" y="0"/>
                  </a:lnTo>
                  <a:lnTo>
                    <a:pt x="1021911" y="180257"/>
                  </a:lnTo>
                  <a:lnTo>
                    <a:pt x="0" y="18025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021911" cy="21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BA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Collect feedback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28211" y="6586038"/>
            <a:ext cx="3708821" cy="654207"/>
            <a:chOff x="0" y="0"/>
            <a:chExt cx="1021911" cy="18025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21911" cy="180257"/>
            </a:xfrm>
            <a:custGeom>
              <a:avLst/>
              <a:gdLst/>
              <a:ahLst/>
              <a:cxnLst/>
              <a:rect l="l" t="t" r="r" b="b"/>
              <a:pathLst>
                <a:path w="1021911" h="180257">
                  <a:moveTo>
                    <a:pt x="0" y="0"/>
                  </a:moveTo>
                  <a:lnTo>
                    <a:pt x="1021911" y="0"/>
                  </a:lnTo>
                  <a:lnTo>
                    <a:pt x="1021911" y="180257"/>
                  </a:lnTo>
                  <a:lnTo>
                    <a:pt x="0" y="18025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021911" cy="21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BA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Refine system &amp; ML Model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011262" y="2692817"/>
            <a:ext cx="1415253" cy="367731"/>
            <a:chOff x="0" y="0"/>
            <a:chExt cx="372742" cy="9685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72742" cy="96851"/>
            </a:xfrm>
            <a:custGeom>
              <a:avLst/>
              <a:gdLst/>
              <a:ahLst/>
              <a:cxnLst/>
              <a:rect l="l" t="t" r="r" b="b"/>
              <a:pathLst>
                <a:path w="372742" h="96851">
                  <a:moveTo>
                    <a:pt x="0" y="0"/>
                  </a:moveTo>
                  <a:lnTo>
                    <a:pt x="372742" y="0"/>
                  </a:lnTo>
                  <a:lnTo>
                    <a:pt x="372742" y="96851"/>
                  </a:lnTo>
                  <a:lnTo>
                    <a:pt x="0" y="96851"/>
                  </a:lnTo>
                  <a:close/>
                </a:path>
              </a:pathLst>
            </a:custGeom>
            <a:solidFill>
              <a:srgbClr val="DDCEA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372742" cy="134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000491" y="3459488"/>
            <a:ext cx="2358562" cy="367731"/>
            <a:chOff x="0" y="0"/>
            <a:chExt cx="621185" cy="9685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21185" cy="96851"/>
            </a:xfrm>
            <a:custGeom>
              <a:avLst/>
              <a:gdLst/>
              <a:ahLst/>
              <a:cxnLst/>
              <a:rect l="l" t="t" r="r" b="b"/>
              <a:pathLst>
                <a:path w="621185" h="96851">
                  <a:moveTo>
                    <a:pt x="0" y="0"/>
                  </a:moveTo>
                  <a:lnTo>
                    <a:pt x="621185" y="0"/>
                  </a:lnTo>
                  <a:lnTo>
                    <a:pt x="621185" y="96851"/>
                  </a:lnTo>
                  <a:lnTo>
                    <a:pt x="0" y="96851"/>
                  </a:lnTo>
                  <a:close/>
                </a:path>
              </a:pathLst>
            </a:custGeom>
            <a:solidFill>
              <a:srgbClr val="DDCEA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621185" cy="134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144219" y="4221335"/>
            <a:ext cx="1214834" cy="367731"/>
            <a:chOff x="0" y="0"/>
            <a:chExt cx="319956" cy="9685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19956" cy="96851"/>
            </a:xfrm>
            <a:custGeom>
              <a:avLst/>
              <a:gdLst/>
              <a:ahLst/>
              <a:cxnLst/>
              <a:rect l="l" t="t" r="r" b="b"/>
              <a:pathLst>
                <a:path w="319956" h="96851">
                  <a:moveTo>
                    <a:pt x="0" y="0"/>
                  </a:moveTo>
                  <a:lnTo>
                    <a:pt x="319956" y="0"/>
                  </a:lnTo>
                  <a:lnTo>
                    <a:pt x="319956" y="96851"/>
                  </a:lnTo>
                  <a:lnTo>
                    <a:pt x="0" y="96851"/>
                  </a:lnTo>
                  <a:close/>
                </a:path>
              </a:pathLst>
            </a:custGeom>
            <a:solidFill>
              <a:srgbClr val="DDCEA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319956" cy="134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359053" y="4983182"/>
            <a:ext cx="1090728" cy="367731"/>
            <a:chOff x="0" y="0"/>
            <a:chExt cx="287270" cy="9685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87270" cy="96851"/>
            </a:xfrm>
            <a:custGeom>
              <a:avLst/>
              <a:gdLst/>
              <a:ahLst/>
              <a:cxnLst/>
              <a:rect l="l" t="t" r="r" b="b"/>
              <a:pathLst>
                <a:path w="287270" h="96851">
                  <a:moveTo>
                    <a:pt x="0" y="0"/>
                  </a:moveTo>
                  <a:lnTo>
                    <a:pt x="287270" y="0"/>
                  </a:lnTo>
                  <a:lnTo>
                    <a:pt x="287270" y="96851"/>
                  </a:lnTo>
                  <a:lnTo>
                    <a:pt x="0" y="96851"/>
                  </a:lnTo>
                  <a:close/>
                </a:path>
              </a:pathLst>
            </a:custGeom>
            <a:solidFill>
              <a:srgbClr val="DDCEA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287270" cy="134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277176" y="4983182"/>
            <a:ext cx="367731" cy="367731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04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439080" y="8170"/>
            <a:ext cx="14047368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Timeline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620459" y="2078788"/>
            <a:ext cx="837960" cy="34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DBD8D8"/>
                </a:solidFill>
                <a:latin typeface="Poppins Bold"/>
                <a:ea typeface="Poppins Bold"/>
                <a:cs typeface="Poppins Bold"/>
                <a:sym typeface="Poppins Bold"/>
              </a:rPr>
              <a:t>Q3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940073" y="2084482"/>
            <a:ext cx="837960" cy="34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DBD8D8"/>
                </a:solidFill>
                <a:latin typeface="Poppins Bold"/>
                <a:ea typeface="Poppins Bold"/>
                <a:cs typeface="Poppins Bold"/>
                <a:sym typeface="Poppins Bold"/>
              </a:rPr>
              <a:t>Q4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056847" y="2084482"/>
            <a:ext cx="837960" cy="34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DBD8D8"/>
                </a:solidFill>
                <a:latin typeface="Poppins Bold"/>
                <a:ea typeface="Poppins Bold"/>
                <a:cs typeface="Poppins Bold"/>
                <a:sym typeface="Poppins Bold"/>
              </a:rPr>
              <a:t>Q1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199733" y="2078788"/>
            <a:ext cx="837960" cy="34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DBD8D8"/>
                </a:solidFill>
                <a:latin typeface="Poppins Bold"/>
                <a:ea typeface="Poppins Bold"/>
                <a:cs typeface="Poppins Bold"/>
                <a:sym typeface="Poppins Bold"/>
              </a:rPr>
              <a:t>Q2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4303142" y="2078788"/>
            <a:ext cx="837960" cy="34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DBD8D8"/>
                </a:solidFill>
                <a:latin typeface="Poppins Bold"/>
                <a:ea typeface="Poppins Bold"/>
                <a:cs typeface="Poppins Bold"/>
                <a:sym typeface="Poppins Bold"/>
              </a:rPr>
              <a:t>Q3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6447805" y="2078788"/>
            <a:ext cx="837960" cy="34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DBD8D8"/>
                </a:solidFill>
                <a:latin typeface="Poppins Bold"/>
                <a:ea typeface="Poppins Bold"/>
                <a:cs typeface="Poppins Bold"/>
                <a:sym typeface="Poppins Bold"/>
              </a:rPr>
              <a:t>Q4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042061" y="4726636"/>
            <a:ext cx="837960" cy="2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Launch</a:t>
            </a:r>
          </a:p>
        </p:txBody>
      </p:sp>
      <p:grpSp>
        <p:nvGrpSpPr>
          <p:cNvPr id="63" name="Group 63"/>
          <p:cNvGrpSpPr/>
          <p:nvPr/>
        </p:nvGrpSpPr>
        <p:grpSpPr>
          <a:xfrm rot="-5400000">
            <a:off x="-99919" y="8008721"/>
            <a:ext cx="1652210" cy="575190"/>
            <a:chOff x="0" y="0"/>
            <a:chExt cx="435150" cy="15149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35150" cy="151490"/>
            </a:xfrm>
            <a:custGeom>
              <a:avLst/>
              <a:gdLst/>
              <a:ahLst/>
              <a:cxnLst/>
              <a:rect l="l" t="t" r="r" b="b"/>
              <a:pathLst>
                <a:path w="435150" h="151490">
                  <a:moveTo>
                    <a:pt x="0" y="0"/>
                  </a:moveTo>
                  <a:lnTo>
                    <a:pt x="435150" y="0"/>
                  </a:lnTo>
                  <a:lnTo>
                    <a:pt x="435150" y="151490"/>
                  </a:lnTo>
                  <a:lnTo>
                    <a:pt x="0" y="151490"/>
                  </a:lnTo>
                  <a:close/>
                </a:path>
              </a:pathLst>
            </a:custGeom>
            <a:solidFill>
              <a:srgbClr val="9E1C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28575"/>
              <a:ext cx="435150" cy="180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Scaling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28211" y="7585877"/>
            <a:ext cx="3708821" cy="654207"/>
            <a:chOff x="0" y="0"/>
            <a:chExt cx="1021911" cy="180257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021911" cy="180257"/>
            </a:xfrm>
            <a:custGeom>
              <a:avLst/>
              <a:gdLst/>
              <a:ahLst/>
              <a:cxnLst/>
              <a:rect l="l" t="t" r="r" b="b"/>
              <a:pathLst>
                <a:path w="1021911" h="180257">
                  <a:moveTo>
                    <a:pt x="0" y="0"/>
                  </a:moveTo>
                  <a:lnTo>
                    <a:pt x="1021911" y="0"/>
                  </a:lnTo>
                  <a:lnTo>
                    <a:pt x="1021911" y="180257"/>
                  </a:lnTo>
                  <a:lnTo>
                    <a:pt x="0" y="18025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1021911" cy="21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9E1C1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Expand coverage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28211" y="8352547"/>
            <a:ext cx="3708821" cy="654207"/>
            <a:chOff x="0" y="0"/>
            <a:chExt cx="1021911" cy="18025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021911" cy="180257"/>
            </a:xfrm>
            <a:custGeom>
              <a:avLst/>
              <a:gdLst/>
              <a:ahLst/>
              <a:cxnLst/>
              <a:rect l="l" t="t" r="r" b="b"/>
              <a:pathLst>
                <a:path w="1021911" h="180257">
                  <a:moveTo>
                    <a:pt x="0" y="0"/>
                  </a:moveTo>
                  <a:lnTo>
                    <a:pt x="1021911" y="0"/>
                  </a:lnTo>
                  <a:lnTo>
                    <a:pt x="1021911" y="180257"/>
                  </a:lnTo>
                  <a:lnTo>
                    <a:pt x="0" y="18025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1021911" cy="21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9E1C1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Monitor and maintain 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7144219" y="5896903"/>
            <a:ext cx="7093287" cy="356193"/>
            <a:chOff x="0" y="0"/>
            <a:chExt cx="1868191" cy="93812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868191" cy="93812"/>
            </a:xfrm>
            <a:custGeom>
              <a:avLst/>
              <a:gdLst/>
              <a:ahLst/>
              <a:cxnLst/>
              <a:rect l="l" t="t" r="r" b="b"/>
              <a:pathLst>
                <a:path w="1868191" h="93812">
                  <a:moveTo>
                    <a:pt x="0" y="0"/>
                  </a:moveTo>
                  <a:lnTo>
                    <a:pt x="1868191" y="0"/>
                  </a:lnTo>
                  <a:lnTo>
                    <a:pt x="1868191" y="93812"/>
                  </a:lnTo>
                  <a:lnTo>
                    <a:pt x="0" y="93812"/>
                  </a:lnTo>
                  <a:close/>
                </a:path>
              </a:pathLst>
            </a:custGeom>
            <a:solidFill>
              <a:srgbClr val="EFE1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1868191" cy="131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9345007" y="6719821"/>
            <a:ext cx="6436048" cy="367590"/>
            <a:chOff x="0" y="0"/>
            <a:chExt cx="1695091" cy="96814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695091" cy="96814"/>
            </a:xfrm>
            <a:custGeom>
              <a:avLst/>
              <a:gdLst/>
              <a:ahLst/>
              <a:cxnLst/>
              <a:rect l="l" t="t" r="r" b="b"/>
              <a:pathLst>
                <a:path w="1695091" h="96814">
                  <a:moveTo>
                    <a:pt x="0" y="0"/>
                  </a:moveTo>
                  <a:lnTo>
                    <a:pt x="1695091" y="0"/>
                  </a:lnTo>
                  <a:lnTo>
                    <a:pt x="1695091" y="96814"/>
                  </a:lnTo>
                  <a:lnTo>
                    <a:pt x="0" y="96814"/>
                  </a:lnTo>
                  <a:close/>
                </a:path>
              </a:pathLst>
            </a:custGeom>
            <a:solidFill>
              <a:srgbClr val="EFE1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1695091" cy="134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3640070" y="7649386"/>
            <a:ext cx="4210039" cy="440288"/>
            <a:chOff x="0" y="0"/>
            <a:chExt cx="1909988" cy="19974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909988" cy="199747"/>
            </a:xfrm>
            <a:custGeom>
              <a:avLst/>
              <a:gdLst/>
              <a:ahLst/>
              <a:cxnLst/>
              <a:rect l="l" t="t" r="r" b="b"/>
              <a:pathLst>
                <a:path w="1909988" h="199747">
                  <a:moveTo>
                    <a:pt x="1706788" y="0"/>
                  </a:moveTo>
                  <a:lnTo>
                    <a:pt x="0" y="0"/>
                  </a:lnTo>
                  <a:lnTo>
                    <a:pt x="0" y="199747"/>
                  </a:lnTo>
                  <a:lnTo>
                    <a:pt x="1706788" y="199747"/>
                  </a:lnTo>
                  <a:lnTo>
                    <a:pt x="1909988" y="99874"/>
                  </a:lnTo>
                  <a:lnTo>
                    <a:pt x="1706788" y="0"/>
                  </a:lnTo>
                  <a:close/>
                </a:path>
              </a:pathLst>
            </a:custGeom>
            <a:solidFill>
              <a:srgbClr val="F6F0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38100"/>
              <a:ext cx="1795688" cy="237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7144219" y="8445210"/>
            <a:ext cx="10764592" cy="459196"/>
            <a:chOff x="0" y="0"/>
            <a:chExt cx="6438764" cy="27466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6438764" cy="274665"/>
            </a:xfrm>
            <a:custGeom>
              <a:avLst/>
              <a:gdLst/>
              <a:ahLst/>
              <a:cxnLst/>
              <a:rect l="l" t="t" r="r" b="b"/>
              <a:pathLst>
                <a:path w="6438764" h="274665">
                  <a:moveTo>
                    <a:pt x="6235564" y="0"/>
                  </a:moveTo>
                  <a:lnTo>
                    <a:pt x="0" y="0"/>
                  </a:lnTo>
                  <a:lnTo>
                    <a:pt x="0" y="274665"/>
                  </a:lnTo>
                  <a:lnTo>
                    <a:pt x="6235564" y="274665"/>
                  </a:lnTo>
                  <a:lnTo>
                    <a:pt x="6438764" y="137332"/>
                  </a:lnTo>
                  <a:lnTo>
                    <a:pt x="6235564" y="0"/>
                  </a:lnTo>
                  <a:close/>
                </a:path>
              </a:pathLst>
            </a:custGeom>
            <a:solidFill>
              <a:srgbClr val="F6F0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-38100"/>
              <a:ext cx="6324464" cy="312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4" name="AutoShape 84"/>
          <p:cNvSpPr/>
          <p:nvPr/>
        </p:nvSpPr>
        <p:spPr>
          <a:xfrm>
            <a:off x="17937386" y="1526465"/>
            <a:ext cx="0" cy="7500705"/>
          </a:xfrm>
          <a:prstGeom prst="line">
            <a:avLst/>
          </a:prstGeom>
          <a:ln w="38100" cap="flat">
            <a:solidFill>
              <a:srgbClr val="F1F1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5" name="AutoShape 8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BA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6" name="TextBox 86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17455" y="2187672"/>
            <a:ext cx="1192718" cy="1192718"/>
          </a:xfrm>
          <a:custGeom>
            <a:avLst/>
            <a:gdLst/>
            <a:ahLst/>
            <a:cxnLst/>
            <a:rect l="l" t="t" r="r" b="b"/>
            <a:pathLst>
              <a:path w="1192718" h="1192718">
                <a:moveTo>
                  <a:pt x="0" y="0"/>
                </a:moveTo>
                <a:lnTo>
                  <a:pt x="1192719" y="0"/>
                </a:lnTo>
                <a:lnTo>
                  <a:pt x="1192719" y="1192719"/>
                </a:lnTo>
                <a:lnTo>
                  <a:pt x="0" y="1192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686233" y="2267723"/>
            <a:ext cx="1028652" cy="1028652"/>
          </a:xfrm>
          <a:custGeom>
            <a:avLst/>
            <a:gdLst/>
            <a:ahLst/>
            <a:cxnLst/>
            <a:rect l="l" t="t" r="r" b="b"/>
            <a:pathLst>
              <a:path w="1028652" h="1028652">
                <a:moveTo>
                  <a:pt x="0" y="0"/>
                </a:moveTo>
                <a:lnTo>
                  <a:pt x="1028652" y="0"/>
                </a:lnTo>
                <a:lnTo>
                  <a:pt x="1028652" y="1028651"/>
                </a:lnTo>
                <a:lnTo>
                  <a:pt x="0" y="102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8700" y="4090515"/>
            <a:ext cx="16473997" cy="0"/>
          </a:xfrm>
          <a:prstGeom prst="line">
            <a:avLst/>
          </a:prstGeom>
          <a:ln w="28575" cap="flat">
            <a:solidFill>
              <a:srgbClr val="D22E13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849559" y="6943020"/>
            <a:ext cx="346938" cy="346938"/>
          </a:xfrm>
          <a:custGeom>
            <a:avLst/>
            <a:gdLst/>
            <a:ahLst/>
            <a:cxnLst/>
            <a:rect l="l" t="t" r="r" b="b"/>
            <a:pathLst>
              <a:path w="346938" h="346938">
                <a:moveTo>
                  <a:pt x="0" y="0"/>
                </a:moveTo>
                <a:lnTo>
                  <a:pt x="346938" y="0"/>
                </a:lnTo>
                <a:lnTo>
                  <a:pt x="346938" y="346939"/>
                </a:lnTo>
                <a:lnTo>
                  <a:pt x="0" y="346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49559" y="7779105"/>
            <a:ext cx="346938" cy="346938"/>
          </a:xfrm>
          <a:custGeom>
            <a:avLst/>
            <a:gdLst/>
            <a:ahLst/>
            <a:cxnLst/>
            <a:rect l="l" t="t" r="r" b="b"/>
            <a:pathLst>
              <a:path w="346938" h="346938">
                <a:moveTo>
                  <a:pt x="0" y="0"/>
                </a:moveTo>
                <a:lnTo>
                  <a:pt x="346938" y="0"/>
                </a:lnTo>
                <a:lnTo>
                  <a:pt x="346938" y="346938"/>
                </a:lnTo>
                <a:lnTo>
                  <a:pt x="0" y="34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894060" y="8678656"/>
            <a:ext cx="346938" cy="346938"/>
          </a:xfrm>
          <a:custGeom>
            <a:avLst/>
            <a:gdLst/>
            <a:ahLst/>
            <a:cxnLst/>
            <a:rect l="l" t="t" r="r" b="b"/>
            <a:pathLst>
              <a:path w="346938" h="346938">
                <a:moveTo>
                  <a:pt x="0" y="0"/>
                </a:moveTo>
                <a:lnTo>
                  <a:pt x="346938" y="0"/>
                </a:lnTo>
                <a:lnTo>
                  <a:pt x="346938" y="346939"/>
                </a:lnTo>
                <a:lnTo>
                  <a:pt x="0" y="346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002282" y="6997368"/>
            <a:ext cx="240599" cy="349327"/>
          </a:xfrm>
          <a:custGeom>
            <a:avLst/>
            <a:gdLst/>
            <a:ahLst/>
            <a:cxnLst/>
            <a:rect l="l" t="t" r="r" b="b"/>
            <a:pathLst>
              <a:path w="240599" h="349327">
                <a:moveTo>
                  <a:pt x="0" y="0"/>
                </a:moveTo>
                <a:lnTo>
                  <a:pt x="240599" y="0"/>
                </a:lnTo>
                <a:lnTo>
                  <a:pt x="240599" y="349326"/>
                </a:lnTo>
                <a:lnTo>
                  <a:pt x="0" y="349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001722" y="7779105"/>
            <a:ext cx="545436" cy="545436"/>
          </a:xfrm>
          <a:custGeom>
            <a:avLst/>
            <a:gdLst/>
            <a:ahLst/>
            <a:cxnLst/>
            <a:rect l="l" t="t" r="r" b="b"/>
            <a:pathLst>
              <a:path w="545436" h="545436">
                <a:moveTo>
                  <a:pt x="0" y="0"/>
                </a:moveTo>
                <a:lnTo>
                  <a:pt x="545436" y="0"/>
                </a:lnTo>
                <a:lnTo>
                  <a:pt x="545436" y="545437"/>
                </a:lnTo>
                <a:lnTo>
                  <a:pt x="0" y="545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002282" y="7815881"/>
            <a:ext cx="240599" cy="349327"/>
          </a:xfrm>
          <a:custGeom>
            <a:avLst/>
            <a:gdLst/>
            <a:ahLst/>
            <a:cxnLst/>
            <a:rect l="l" t="t" r="r" b="b"/>
            <a:pathLst>
              <a:path w="240599" h="349327">
                <a:moveTo>
                  <a:pt x="0" y="0"/>
                </a:moveTo>
                <a:lnTo>
                  <a:pt x="240599" y="0"/>
                </a:lnTo>
                <a:lnTo>
                  <a:pt x="240599" y="349327"/>
                </a:lnTo>
                <a:lnTo>
                  <a:pt x="0" y="349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095921" y="7779105"/>
            <a:ext cx="545436" cy="545436"/>
          </a:xfrm>
          <a:custGeom>
            <a:avLst/>
            <a:gdLst/>
            <a:ahLst/>
            <a:cxnLst/>
            <a:rect l="l" t="t" r="r" b="b"/>
            <a:pathLst>
              <a:path w="545436" h="545436">
                <a:moveTo>
                  <a:pt x="0" y="0"/>
                </a:moveTo>
                <a:lnTo>
                  <a:pt x="545436" y="0"/>
                </a:lnTo>
                <a:lnTo>
                  <a:pt x="545436" y="545437"/>
                </a:lnTo>
                <a:lnTo>
                  <a:pt x="0" y="545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190120" y="7779105"/>
            <a:ext cx="545436" cy="545436"/>
          </a:xfrm>
          <a:custGeom>
            <a:avLst/>
            <a:gdLst/>
            <a:ahLst/>
            <a:cxnLst/>
            <a:rect l="l" t="t" r="r" b="b"/>
            <a:pathLst>
              <a:path w="545436" h="545436">
                <a:moveTo>
                  <a:pt x="0" y="0"/>
                </a:moveTo>
                <a:lnTo>
                  <a:pt x="545436" y="0"/>
                </a:lnTo>
                <a:lnTo>
                  <a:pt x="545436" y="545437"/>
                </a:lnTo>
                <a:lnTo>
                  <a:pt x="0" y="545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005867" y="8676268"/>
            <a:ext cx="240599" cy="349327"/>
          </a:xfrm>
          <a:custGeom>
            <a:avLst/>
            <a:gdLst/>
            <a:ahLst/>
            <a:cxnLst/>
            <a:rect l="l" t="t" r="r" b="b"/>
            <a:pathLst>
              <a:path w="240599" h="349327">
                <a:moveTo>
                  <a:pt x="0" y="0"/>
                </a:moveTo>
                <a:lnTo>
                  <a:pt x="240598" y="0"/>
                </a:lnTo>
                <a:lnTo>
                  <a:pt x="240598" y="349327"/>
                </a:lnTo>
                <a:lnTo>
                  <a:pt x="0" y="349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3023028" y="8515319"/>
            <a:ext cx="269122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3009977" y="7652544"/>
            <a:ext cx="2733834" cy="0"/>
          </a:xfrm>
          <a:prstGeom prst="line">
            <a:avLst/>
          </a:prstGeom>
          <a:ln w="28575" cap="flat">
            <a:solidFill>
              <a:srgbClr val="FFD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009977" y="6943020"/>
            <a:ext cx="545436" cy="545436"/>
          </a:xfrm>
          <a:custGeom>
            <a:avLst/>
            <a:gdLst/>
            <a:ahLst/>
            <a:cxnLst/>
            <a:rect l="l" t="t" r="r" b="b"/>
            <a:pathLst>
              <a:path w="545436" h="545436">
                <a:moveTo>
                  <a:pt x="0" y="0"/>
                </a:moveTo>
                <a:lnTo>
                  <a:pt x="545436" y="0"/>
                </a:lnTo>
                <a:lnTo>
                  <a:pt x="545436" y="545437"/>
                </a:lnTo>
                <a:lnTo>
                  <a:pt x="0" y="545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104176" y="6943020"/>
            <a:ext cx="545436" cy="545436"/>
          </a:xfrm>
          <a:custGeom>
            <a:avLst/>
            <a:gdLst/>
            <a:ahLst/>
            <a:cxnLst/>
            <a:rect l="l" t="t" r="r" b="b"/>
            <a:pathLst>
              <a:path w="545436" h="545436">
                <a:moveTo>
                  <a:pt x="0" y="0"/>
                </a:moveTo>
                <a:lnTo>
                  <a:pt x="545436" y="0"/>
                </a:lnTo>
                <a:lnTo>
                  <a:pt x="545436" y="545437"/>
                </a:lnTo>
                <a:lnTo>
                  <a:pt x="0" y="545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198375" y="6943020"/>
            <a:ext cx="545436" cy="545436"/>
          </a:xfrm>
          <a:custGeom>
            <a:avLst/>
            <a:gdLst/>
            <a:ahLst/>
            <a:cxnLst/>
            <a:rect l="l" t="t" r="r" b="b"/>
            <a:pathLst>
              <a:path w="545436" h="545436">
                <a:moveTo>
                  <a:pt x="0" y="0"/>
                </a:moveTo>
                <a:lnTo>
                  <a:pt x="545436" y="0"/>
                </a:lnTo>
                <a:lnTo>
                  <a:pt x="545436" y="545437"/>
                </a:lnTo>
                <a:lnTo>
                  <a:pt x="0" y="545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3009977" y="8639207"/>
            <a:ext cx="545436" cy="545436"/>
          </a:xfrm>
          <a:custGeom>
            <a:avLst/>
            <a:gdLst/>
            <a:ahLst/>
            <a:cxnLst/>
            <a:rect l="l" t="t" r="r" b="b"/>
            <a:pathLst>
              <a:path w="545436" h="545436">
                <a:moveTo>
                  <a:pt x="0" y="0"/>
                </a:moveTo>
                <a:lnTo>
                  <a:pt x="545436" y="0"/>
                </a:lnTo>
                <a:lnTo>
                  <a:pt x="545436" y="545436"/>
                </a:lnTo>
                <a:lnTo>
                  <a:pt x="0" y="545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4104176" y="8639207"/>
            <a:ext cx="545436" cy="545436"/>
          </a:xfrm>
          <a:custGeom>
            <a:avLst/>
            <a:gdLst/>
            <a:ahLst/>
            <a:cxnLst/>
            <a:rect l="l" t="t" r="r" b="b"/>
            <a:pathLst>
              <a:path w="545436" h="545436">
                <a:moveTo>
                  <a:pt x="0" y="0"/>
                </a:moveTo>
                <a:lnTo>
                  <a:pt x="545436" y="0"/>
                </a:lnTo>
                <a:lnTo>
                  <a:pt x="545436" y="545436"/>
                </a:lnTo>
                <a:lnTo>
                  <a:pt x="0" y="545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198375" y="8639207"/>
            <a:ext cx="545436" cy="545436"/>
          </a:xfrm>
          <a:custGeom>
            <a:avLst/>
            <a:gdLst/>
            <a:ahLst/>
            <a:cxnLst/>
            <a:rect l="l" t="t" r="r" b="b"/>
            <a:pathLst>
              <a:path w="545436" h="545436">
                <a:moveTo>
                  <a:pt x="0" y="0"/>
                </a:moveTo>
                <a:lnTo>
                  <a:pt x="545436" y="0"/>
                </a:lnTo>
                <a:lnTo>
                  <a:pt x="545436" y="545436"/>
                </a:lnTo>
                <a:lnTo>
                  <a:pt x="0" y="545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3788928" y="6855088"/>
            <a:ext cx="0" cy="2433067"/>
          </a:xfrm>
          <a:prstGeom prst="line">
            <a:avLst/>
          </a:prstGeom>
          <a:ln w="28575" cap="flat">
            <a:solidFill>
              <a:srgbClr val="FFD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4914457" y="6855088"/>
            <a:ext cx="0" cy="243306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 rot="245834">
            <a:off x="13769698" y="1818960"/>
            <a:ext cx="3685302" cy="1466943"/>
            <a:chOff x="0" y="0"/>
            <a:chExt cx="990966" cy="3944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90966" cy="394456"/>
            </a:xfrm>
            <a:custGeom>
              <a:avLst/>
              <a:gdLst/>
              <a:ahLst/>
              <a:cxnLst/>
              <a:rect l="l" t="t" r="r" b="b"/>
              <a:pathLst>
                <a:path w="990966" h="394456">
                  <a:moveTo>
                    <a:pt x="14705" y="0"/>
                  </a:moveTo>
                  <a:lnTo>
                    <a:pt x="976261" y="0"/>
                  </a:lnTo>
                  <a:cubicBezTo>
                    <a:pt x="984383" y="0"/>
                    <a:pt x="990966" y="6584"/>
                    <a:pt x="990966" y="14705"/>
                  </a:cubicBezTo>
                  <a:lnTo>
                    <a:pt x="990966" y="379751"/>
                  </a:lnTo>
                  <a:cubicBezTo>
                    <a:pt x="990966" y="383651"/>
                    <a:pt x="989417" y="387391"/>
                    <a:pt x="986659" y="390149"/>
                  </a:cubicBezTo>
                  <a:cubicBezTo>
                    <a:pt x="983901" y="392907"/>
                    <a:pt x="980161" y="394456"/>
                    <a:pt x="976261" y="394456"/>
                  </a:cubicBezTo>
                  <a:lnTo>
                    <a:pt x="14705" y="394456"/>
                  </a:lnTo>
                  <a:cubicBezTo>
                    <a:pt x="6584" y="394456"/>
                    <a:pt x="0" y="387873"/>
                    <a:pt x="0" y="379751"/>
                  </a:cubicBezTo>
                  <a:lnTo>
                    <a:pt x="0" y="14705"/>
                  </a:lnTo>
                  <a:cubicBezTo>
                    <a:pt x="0" y="6584"/>
                    <a:pt x="6584" y="0"/>
                    <a:pt x="147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ED3923">
                      <a:alpha val="100000"/>
                    </a:srgbClr>
                  </a:gs>
                  <a:gs pos="100000">
                    <a:srgbClr val="FFC29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990966" cy="451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Execution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57713" y="1191527"/>
            <a:ext cx="6287475" cy="67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36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more information the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21060" y="2030181"/>
            <a:ext cx="3324907" cy="40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32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details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44841" y="2438131"/>
            <a:ext cx="3763320" cy="125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557" lvl="1" indent="-212278" algn="l">
              <a:lnSpc>
                <a:spcPts val="3342"/>
              </a:lnSpc>
              <a:buFont typeface="Arial"/>
              <a:buChar char="•"/>
            </a:pPr>
            <a:r>
              <a:rPr lang="en-US" sz="19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Size</a:t>
            </a:r>
          </a:p>
          <a:p>
            <a:pPr marL="424557" lvl="1" indent="-212278" algn="l">
              <a:lnSpc>
                <a:spcPts val="3342"/>
              </a:lnSpc>
              <a:buFont typeface="Arial"/>
              <a:buChar char="•"/>
            </a:pPr>
            <a:r>
              <a:rPr lang="en-US" sz="19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Amount of car can handle </a:t>
            </a:r>
          </a:p>
          <a:p>
            <a:pPr marL="424557" lvl="1" indent="-212278" algn="l">
              <a:lnSpc>
                <a:spcPts val="3342"/>
              </a:lnSpc>
              <a:buFont typeface="Arial"/>
              <a:buChar char="•"/>
            </a:pPr>
            <a:r>
              <a:rPr lang="en-US" sz="19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of car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872954" y="1095564"/>
            <a:ext cx="1965937" cy="767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330">
                <a:solidFill>
                  <a:srgbClr val="DE3934"/>
                </a:solidFill>
                <a:latin typeface="Poppins Bold"/>
                <a:ea typeface="Poppins Bold"/>
                <a:cs typeface="Poppins Bold"/>
                <a:sym typeface="Poppins Bold"/>
              </a:rPr>
              <a:t>BETTER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747784" y="2030181"/>
            <a:ext cx="4078131" cy="40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32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End-Customer details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94078" y="2438131"/>
            <a:ext cx="1838515" cy="125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557" lvl="1" indent="-212278" algn="l">
              <a:lnSpc>
                <a:spcPts val="3342"/>
              </a:lnSpc>
              <a:buFont typeface="Arial"/>
              <a:buChar char="•"/>
            </a:pPr>
            <a:r>
              <a:rPr lang="en-US" sz="19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 type</a:t>
            </a:r>
          </a:p>
          <a:p>
            <a:pPr marL="424557" lvl="1" indent="-212278" algn="l">
              <a:lnSpc>
                <a:spcPts val="3342"/>
              </a:lnSpc>
              <a:buFont typeface="Arial"/>
              <a:buChar char="•"/>
            </a:pPr>
            <a:r>
              <a:rPr lang="en-US" sz="19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</a:p>
          <a:p>
            <a:pPr marL="424557" lvl="1" indent="-212278" algn="l">
              <a:lnSpc>
                <a:spcPts val="3342"/>
              </a:lnSpc>
              <a:buFont typeface="Arial"/>
              <a:buChar char="•"/>
            </a:pPr>
            <a:r>
              <a:rPr lang="en-US" sz="19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Location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19283" y="2438131"/>
            <a:ext cx="3638660" cy="83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557" lvl="1" indent="-212278" algn="l">
              <a:lnSpc>
                <a:spcPts val="3342"/>
              </a:lnSpc>
              <a:buFont typeface="Arial"/>
              <a:buChar char="•"/>
            </a:pPr>
            <a:r>
              <a:rPr lang="en-US" sz="19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Favorite lubricant</a:t>
            </a:r>
          </a:p>
          <a:p>
            <a:pPr marL="424557" lvl="1" indent="-212278" algn="l">
              <a:lnSpc>
                <a:spcPts val="3342"/>
              </a:lnSpc>
              <a:buFont typeface="Arial"/>
              <a:buChar char="•"/>
            </a:pPr>
            <a:r>
              <a:rPr lang="en-US" sz="19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Favorite Garage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70044" y="4385494"/>
            <a:ext cx="5070505" cy="44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Enhance Ranking System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2525" y="4955376"/>
            <a:ext cx="6229038" cy="119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008" lvl="1" indent="-225504" algn="l">
              <a:lnSpc>
                <a:spcPts val="3133"/>
              </a:lnSpc>
              <a:buFont typeface="Arial"/>
              <a:buChar char="•"/>
            </a:pPr>
            <a:r>
              <a:rPr lang="en-US" sz="20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Classify each retail/garage into three size (separate by entrance rate and province) before start Ranking System.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267922" y="6986927"/>
            <a:ext cx="430333" cy="43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08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267922" y="7791313"/>
            <a:ext cx="430333" cy="43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08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267922" y="8683114"/>
            <a:ext cx="430333" cy="43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08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067529" y="6235142"/>
            <a:ext cx="706551" cy="43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08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161727" y="6235142"/>
            <a:ext cx="619816" cy="43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08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198375" y="6235142"/>
            <a:ext cx="619816" cy="43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08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Low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731330" y="4385494"/>
            <a:ext cx="5070505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463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Enhance Churn Prediction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731331" y="4888701"/>
            <a:ext cx="3079908" cy="46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954" lvl="1" indent="-224977" algn="l">
              <a:lnSpc>
                <a:spcPts val="3855"/>
              </a:lnSpc>
              <a:buFont typeface="Arial"/>
              <a:buChar char="•"/>
            </a:pPr>
            <a:r>
              <a:rPr lang="en-US" sz="208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Behavioral Analysis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488241" y="4974426"/>
            <a:ext cx="3370760" cy="38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954" lvl="1" indent="-224977" algn="ctr">
              <a:lnSpc>
                <a:spcPts val="2917"/>
              </a:lnSpc>
              <a:buFont typeface="Arial"/>
              <a:buChar char="•"/>
            </a:pPr>
            <a:r>
              <a:rPr lang="en-US" sz="2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Hyper-Personalization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731331" y="5419756"/>
            <a:ext cx="4141732" cy="38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954" lvl="1" indent="-224977" algn="ctr">
              <a:lnSpc>
                <a:spcPts val="2917"/>
              </a:lnSpc>
              <a:buFont typeface="Arial"/>
              <a:buChar char="•"/>
            </a:pPr>
            <a:r>
              <a:rPr lang="en-US" sz="2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Customer Journey Mapping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731331" y="6459183"/>
            <a:ext cx="6236167" cy="45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8"/>
              </a:lnSpc>
            </a:pPr>
            <a:r>
              <a:rPr lang="en-US" sz="246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Develop Sales Uplift Prediction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853255" y="7101945"/>
            <a:ext cx="9142787" cy="75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7"/>
              </a:lnSpc>
            </a:pPr>
            <a:r>
              <a:rPr lang="en-US" sz="2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 the incremental impact</a:t>
            </a:r>
            <a:r>
              <a:rPr lang="en-US" sz="20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n-US" sz="20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Uplift Score</a:t>
            </a:r>
            <a:r>
              <a:rPr lang="en-US" sz="2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 sales</a:t>
            </a:r>
            <a:r>
              <a:rPr lang="en-US" sz="2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a  </a:t>
            </a:r>
            <a:r>
              <a:rPr lang="en-US" sz="20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campaign</a:t>
            </a:r>
            <a:r>
              <a:rPr lang="en-US" sz="2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lang="en-US" sz="20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promotional activity</a:t>
            </a:r>
            <a:r>
              <a:rPr lang="en-US" sz="20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853255" y="8175686"/>
            <a:ext cx="7270076" cy="72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323" lvl="1" indent="-218662" algn="l">
              <a:lnSpc>
                <a:spcPts val="2835"/>
              </a:lnSpc>
              <a:buFont typeface="Arial"/>
              <a:buChar char="•"/>
            </a:pPr>
            <a:r>
              <a:rPr lang="en-US" sz="20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Assess the effectiveness of past campaigns</a:t>
            </a:r>
          </a:p>
          <a:p>
            <a:pPr marL="437323" lvl="1" indent="-218662" algn="l">
              <a:lnSpc>
                <a:spcPts val="2835"/>
              </a:lnSpc>
              <a:buFont typeface="Arial"/>
              <a:buChar char="•"/>
            </a:pPr>
            <a:r>
              <a:rPr lang="en-US" sz="20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Adjust marketing strategies and resource allocation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</a:p>
        </p:txBody>
      </p:sp>
      <p:sp>
        <p:nvSpPr>
          <p:cNvPr id="59" name="TextBox 59"/>
          <p:cNvSpPr txBox="1"/>
          <p:nvPr/>
        </p:nvSpPr>
        <p:spPr>
          <a:xfrm rot="245834">
            <a:off x="13757763" y="2366377"/>
            <a:ext cx="3505078" cy="69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047" lvl="1" indent="-212523" algn="l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Gathering Essential Data</a:t>
            </a:r>
          </a:p>
          <a:p>
            <a:pPr marL="425047" lvl="1" indent="-212523" algn="l">
              <a:lnSpc>
                <a:spcPts val="2756"/>
              </a:lnSpc>
              <a:spcBef>
                <a:spcPct val="0"/>
              </a:spcBef>
              <a:buFont typeface="Arial"/>
              <a:buChar char="•"/>
            </a:pPr>
            <a:r>
              <a:rPr lang="en-US" sz="19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Extract Data Insight</a:t>
            </a:r>
          </a:p>
        </p:txBody>
      </p:sp>
      <p:sp>
        <p:nvSpPr>
          <p:cNvPr id="60" name="TextBox 60"/>
          <p:cNvSpPr txBox="1"/>
          <p:nvPr/>
        </p:nvSpPr>
        <p:spPr>
          <a:xfrm rot="245834">
            <a:off x="13969043" y="1887353"/>
            <a:ext cx="1796520" cy="40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2325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</a:t>
            </a:r>
          </a:p>
        </p:txBody>
      </p:sp>
      <p:sp>
        <p:nvSpPr>
          <p:cNvPr id="61" name="Freeform 61"/>
          <p:cNvSpPr/>
          <p:nvPr/>
        </p:nvSpPr>
        <p:spPr>
          <a:xfrm>
            <a:off x="14173621" y="5879952"/>
            <a:ext cx="3408781" cy="3374693"/>
          </a:xfrm>
          <a:custGeom>
            <a:avLst/>
            <a:gdLst/>
            <a:ahLst/>
            <a:cxnLst/>
            <a:rect l="l" t="t" r="r" b="b"/>
            <a:pathLst>
              <a:path w="3408781" h="3374693">
                <a:moveTo>
                  <a:pt x="0" y="0"/>
                </a:moveTo>
                <a:lnTo>
                  <a:pt x="3408781" y="0"/>
                </a:lnTo>
                <a:lnTo>
                  <a:pt x="3408781" y="3374694"/>
                </a:lnTo>
                <a:lnTo>
                  <a:pt x="0" y="3374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2394445"/>
            <a:ext cx="7488677" cy="6863855"/>
          </a:xfrm>
          <a:custGeom>
            <a:avLst/>
            <a:gdLst/>
            <a:ahLst/>
            <a:cxnLst/>
            <a:rect l="l" t="t" r="r" b="b"/>
            <a:pathLst>
              <a:path w="7488677" h="6863855">
                <a:moveTo>
                  <a:pt x="0" y="0"/>
                </a:moveTo>
                <a:lnTo>
                  <a:pt x="7488677" y="0"/>
                </a:lnTo>
                <a:lnTo>
                  <a:pt x="7488677" y="6863855"/>
                </a:lnTo>
                <a:lnTo>
                  <a:pt x="0" y="6863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62672" y="2394445"/>
            <a:ext cx="5485643" cy="6863855"/>
          </a:xfrm>
          <a:custGeom>
            <a:avLst/>
            <a:gdLst/>
            <a:ahLst/>
            <a:cxnLst/>
            <a:rect l="l" t="t" r="r" b="b"/>
            <a:pathLst>
              <a:path w="5485643" h="6863855">
                <a:moveTo>
                  <a:pt x="0" y="0"/>
                </a:moveTo>
                <a:lnTo>
                  <a:pt x="5485643" y="0"/>
                </a:lnTo>
                <a:lnTo>
                  <a:pt x="5485643" y="6863855"/>
                </a:lnTo>
                <a:lnTo>
                  <a:pt x="0" y="6863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726515" y="5534526"/>
            <a:ext cx="2266643" cy="4011758"/>
          </a:xfrm>
          <a:custGeom>
            <a:avLst/>
            <a:gdLst/>
            <a:ahLst/>
            <a:cxnLst/>
            <a:rect l="l" t="t" r="r" b="b"/>
            <a:pathLst>
              <a:path w="2266643" h="4011758">
                <a:moveTo>
                  <a:pt x="0" y="0"/>
                </a:moveTo>
                <a:lnTo>
                  <a:pt x="2266643" y="0"/>
                </a:lnTo>
                <a:lnTo>
                  <a:pt x="2266643" y="4011757"/>
                </a:lnTo>
                <a:lnTo>
                  <a:pt x="0" y="4011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Data Situation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48984" y="9838852"/>
            <a:ext cx="402393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0217" y="1297800"/>
            <a:ext cx="54856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MER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1919" y="1297800"/>
            <a:ext cx="54856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MRW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Situation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9080" y="8170"/>
            <a:ext cx="14047368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BA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4498444"/>
            <a:ext cx="18288000" cy="483204"/>
            <a:chOff x="0" y="0"/>
            <a:chExt cx="5063465" cy="1337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63465" cy="133787"/>
            </a:xfrm>
            <a:custGeom>
              <a:avLst/>
              <a:gdLst/>
              <a:ahLst/>
              <a:cxnLst/>
              <a:rect l="l" t="t" r="r" b="b"/>
              <a:pathLst>
                <a:path w="5063465" h="133787">
                  <a:moveTo>
                    <a:pt x="0" y="0"/>
                  </a:moveTo>
                  <a:lnTo>
                    <a:pt x="5063465" y="0"/>
                  </a:lnTo>
                  <a:lnTo>
                    <a:pt x="5063465" y="133787"/>
                  </a:lnTo>
                  <a:lnTo>
                    <a:pt x="0" y="133787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063465" cy="190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0567" y="2542085"/>
            <a:ext cx="4332228" cy="43322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76736" y="2542085"/>
            <a:ext cx="4332228" cy="433222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695206" y="2542085"/>
            <a:ext cx="4332228" cy="433222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226341" y="3173229"/>
            <a:ext cx="2650428" cy="2650428"/>
          </a:xfrm>
          <a:custGeom>
            <a:avLst/>
            <a:gdLst/>
            <a:ahLst/>
            <a:cxnLst/>
            <a:rect l="l" t="t" r="r" b="b"/>
            <a:pathLst>
              <a:path w="2650428" h="2650428">
                <a:moveTo>
                  <a:pt x="0" y="0"/>
                </a:moveTo>
                <a:lnTo>
                  <a:pt x="2650428" y="0"/>
                </a:lnTo>
                <a:lnTo>
                  <a:pt x="2650428" y="2650429"/>
                </a:lnTo>
                <a:lnTo>
                  <a:pt x="0" y="265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445140" y="3009339"/>
            <a:ext cx="3397720" cy="3397720"/>
          </a:xfrm>
          <a:custGeom>
            <a:avLst/>
            <a:gdLst/>
            <a:ahLst/>
            <a:cxnLst/>
            <a:rect l="l" t="t" r="r" b="b"/>
            <a:pathLst>
              <a:path w="3397720" h="3397720">
                <a:moveTo>
                  <a:pt x="0" y="0"/>
                </a:moveTo>
                <a:lnTo>
                  <a:pt x="3397720" y="0"/>
                </a:lnTo>
                <a:lnTo>
                  <a:pt x="3397720" y="3397720"/>
                </a:lnTo>
                <a:lnTo>
                  <a:pt x="0" y="3397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197616" y="3079652"/>
            <a:ext cx="3327407" cy="3327407"/>
          </a:xfrm>
          <a:custGeom>
            <a:avLst/>
            <a:gdLst/>
            <a:ahLst/>
            <a:cxnLst/>
            <a:rect l="l" t="t" r="r" b="b"/>
            <a:pathLst>
              <a:path w="3327407" h="3327407">
                <a:moveTo>
                  <a:pt x="0" y="0"/>
                </a:moveTo>
                <a:lnTo>
                  <a:pt x="3327407" y="0"/>
                </a:lnTo>
                <a:lnTo>
                  <a:pt x="3327407" y="3327407"/>
                </a:lnTo>
                <a:lnTo>
                  <a:pt x="0" y="3327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895392" y="7074338"/>
            <a:ext cx="5214468" cy="2089368"/>
            <a:chOff x="0" y="0"/>
            <a:chExt cx="1373358" cy="5502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73358" cy="550286"/>
            </a:xfrm>
            <a:custGeom>
              <a:avLst/>
              <a:gdLst/>
              <a:ahLst/>
              <a:cxnLst/>
              <a:rect l="l" t="t" r="r" b="b"/>
              <a:pathLst>
                <a:path w="1373358" h="550286">
                  <a:moveTo>
                    <a:pt x="75720" y="0"/>
                  </a:moveTo>
                  <a:lnTo>
                    <a:pt x="1297638" y="0"/>
                  </a:lnTo>
                  <a:cubicBezTo>
                    <a:pt x="1317720" y="0"/>
                    <a:pt x="1336980" y="7978"/>
                    <a:pt x="1351180" y="22178"/>
                  </a:cubicBezTo>
                  <a:cubicBezTo>
                    <a:pt x="1365380" y="36378"/>
                    <a:pt x="1373358" y="55638"/>
                    <a:pt x="1373358" y="75720"/>
                  </a:cubicBezTo>
                  <a:lnTo>
                    <a:pt x="1373358" y="474567"/>
                  </a:lnTo>
                  <a:cubicBezTo>
                    <a:pt x="1373358" y="516385"/>
                    <a:pt x="1339457" y="550286"/>
                    <a:pt x="1297638" y="550286"/>
                  </a:cubicBezTo>
                  <a:lnTo>
                    <a:pt x="75720" y="550286"/>
                  </a:lnTo>
                  <a:cubicBezTo>
                    <a:pt x="55638" y="550286"/>
                    <a:pt x="36378" y="542309"/>
                    <a:pt x="22178" y="528109"/>
                  </a:cubicBezTo>
                  <a:cubicBezTo>
                    <a:pt x="7978" y="513908"/>
                    <a:pt x="0" y="494649"/>
                    <a:pt x="0" y="474567"/>
                  </a:cubicBezTo>
                  <a:lnTo>
                    <a:pt x="0" y="75720"/>
                  </a:lnTo>
                  <a:cubicBezTo>
                    <a:pt x="0" y="33901"/>
                    <a:pt x="33901" y="0"/>
                    <a:pt x="757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373358" cy="607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Increase in revenue by 30M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538238" y="1221841"/>
            <a:ext cx="3612443" cy="112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4"/>
              </a:lnSpc>
            </a:pPr>
            <a:r>
              <a:rPr lang="en-US" sz="3139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Increase ExxonMobil Sale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61496" y="1176163"/>
            <a:ext cx="3162708" cy="112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4"/>
              </a:lnSpc>
            </a:pPr>
            <a:r>
              <a:rPr lang="en-US" sz="3139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Reduce cost of acquisition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47978" y="1221841"/>
            <a:ext cx="3426684" cy="112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4"/>
              </a:lnSpc>
            </a:pPr>
            <a:r>
              <a:rPr lang="en-US" sz="3139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Gain End Customer Data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535616" y="7074338"/>
            <a:ext cx="5214468" cy="2089368"/>
            <a:chOff x="0" y="0"/>
            <a:chExt cx="1373358" cy="55028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3358" cy="550286"/>
            </a:xfrm>
            <a:custGeom>
              <a:avLst/>
              <a:gdLst/>
              <a:ahLst/>
              <a:cxnLst/>
              <a:rect l="l" t="t" r="r" b="b"/>
              <a:pathLst>
                <a:path w="1373358" h="550286">
                  <a:moveTo>
                    <a:pt x="75720" y="0"/>
                  </a:moveTo>
                  <a:lnTo>
                    <a:pt x="1297638" y="0"/>
                  </a:lnTo>
                  <a:cubicBezTo>
                    <a:pt x="1317720" y="0"/>
                    <a:pt x="1336980" y="7978"/>
                    <a:pt x="1351180" y="22178"/>
                  </a:cubicBezTo>
                  <a:cubicBezTo>
                    <a:pt x="1365380" y="36378"/>
                    <a:pt x="1373358" y="55638"/>
                    <a:pt x="1373358" y="75720"/>
                  </a:cubicBezTo>
                  <a:lnTo>
                    <a:pt x="1373358" y="474567"/>
                  </a:lnTo>
                  <a:cubicBezTo>
                    <a:pt x="1373358" y="516385"/>
                    <a:pt x="1339457" y="550286"/>
                    <a:pt x="1297638" y="550286"/>
                  </a:cubicBezTo>
                  <a:lnTo>
                    <a:pt x="75720" y="550286"/>
                  </a:lnTo>
                  <a:cubicBezTo>
                    <a:pt x="55638" y="550286"/>
                    <a:pt x="36378" y="542309"/>
                    <a:pt x="22178" y="528109"/>
                  </a:cubicBezTo>
                  <a:cubicBezTo>
                    <a:pt x="7978" y="513908"/>
                    <a:pt x="0" y="494649"/>
                    <a:pt x="0" y="474567"/>
                  </a:cubicBezTo>
                  <a:lnTo>
                    <a:pt x="0" y="75720"/>
                  </a:lnTo>
                  <a:cubicBezTo>
                    <a:pt x="0" y="33901"/>
                    <a:pt x="33901" y="0"/>
                    <a:pt x="757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373358" cy="607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Reduce CAC by 7-13%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254086" y="7074338"/>
            <a:ext cx="5214468" cy="2089368"/>
            <a:chOff x="0" y="0"/>
            <a:chExt cx="1373358" cy="55028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73358" cy="550286"/>
            </a:xfrm>
            <a:custGeom>
              <a:avLst/>
              <a:gdLst/>
              <a:ahLst/>
              <a:cxnLst/>
              <a:rect l="l" t="t" r="r" b="b"/>
              <a:pathLst>
                <a:path w="1373358" h="550286">
                  <a:moveTo>
                    <a:pt x="75720" y="0"/>
                  </a:moveTo>
                  <a:lnTo>
                    <a:pt x="1297638" y="0"/>
                  </a:lnTo>
                  <a:cubicBezTo>
                    <a:pt x="1317720" y="0"/>
                    <a:pt x="1336980" y="7978"/>
                    <a:pt x="1351180" y="22178"/>
                  </a:cubicBezTo>
                  <a:cubicBezTo>
                    <a:pt x="1365380" y="36378"/>
                    <a:pt x="1373358" y="55638"/>
                    <a:pt x="1373358" y="75720"/>
                  </a:cubicBezTo>
                  <a:lnTo>
                    <a:pt x="1373358" y="474567"/>
                  </a:lnTo>
                  <a:cubicBezTo>
                    <a:pt x="1373358" y="516385"/>
                    <a:pt x="1339457" y="550286"/>
                    <a:pt x="1297638" y="550286"/>
                  </a:cubicBezTo>
                  <a:lnTo>
                    <a:pt x="75720" y="550286"/>
                  </a:lnTo>
                  <a:cubicBezTo>
                    <a:pt x="55638" y="550286"/>
                    <a:pt x="36378" y="542309"/>
                    <a:pt x="22178" y="528109"/>
                  </a:cubicBezTo>
                  <a:cubicBezTo>
                    <a:pt x="7978" y="513908"/>
                    <a:pt x="0" y="494649"/>
                    <a:pt x="0" y="474567"/>
                  </a:cubicBezTo>
                  <a:lnTo>
                    <a:pt x="0" y="75720"/>
                  </a:lnTo>
                  <a:cubicBezTo>
                    <a:pt x="0" y="33901"/>
                    <a:pt x="33901" y="0"/>
                    <a:pt x="757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373358" cy="607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Get valuable customer data to drive demand 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39645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-810926" y="7857092"/>
            <a:ext cx="9529995" cy="9529995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9529995"/>
                </a:moveTo>
                <a:lnTo>
                  <a:pt x="9529996" y="9529995"/>
                </a:lnTo>
                <a:lnTo>
                  <a:pt x="9529996" y="0"/>
                </a:lnTo>
                <a:lnTo>
                  <a:pt x="0" y="0"/>
                </a:lnTo>
                <a:lnTo>
                  <a:pt x="0" y="9529995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63066" y="4639151"/>
            <a:ext cx="944945" cy="871122"/>
          </a:xfrm>
          <a:custGeom>
            <a:avLst/>
            <a:gdLst/>
            <a:ahLst/>
            <a:cxnLst/>
            <a:rect l="l" t="t" r="r" b="b"/>
            <a:pathLst>
              <a:path w="944945" h="871122">
                <a:moveTo>
                  <a:pt x="0" y="0"/>
                </a:moveTo>
                <a:lnTo>
                  <a:pt x="944946" y="0"/>
                </a:lnTo>
                <a:lnTo>
                  <a:pt x="944946" y="871121"/>
                </a:lnTo>
                <a:lnTo>
                  <a:pt x="0" y="871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327786" y="8288732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404567" y="3896607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448856" y="2145279"/>
            <a:ext cx="10676078" cy="272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79"/>
              </a:lnSpc>
            </a:pPr>
            <a:r>
              <a:rPr lang="en-US" sz="15056" spc="-30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Hyperlube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86956" y="4014100"/>
            <a:ext cx="10637978" cy="272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50"/>
              </a:lnSpc>
            </a:pPr>
            <a:r>
              <a:rPr lang="en-US" sz="15035" spc="-1052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ExxonMobil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48856" y="6570811"/>
            <a:ext cx="9493230" cy="80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6"/>
              </a:lnSpc>
            </a:pPr>
            <a:r>
              <a:rPr lang="en-US" sz="4483">
                <a:solidFill>
                  <a:srgbClr val="70707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FUEL YOUR SALES WITH OUR LUBE.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34930" y="604520"/>
            <a:ext cx="7321081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707070"/>
                </a:solidFill>
                <a:latin typeface="Poppins"/>
                <a:ea typeface="Poppins"/>
                <a:cs typeface="Poppins"/>
                <a:sym typeface="Poppins"/>
              </a:rPr>
              <a:t>EXXON BOOTCATHON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05961" y="3567831"/>
            <a:ext cx="10676078" cy="272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79"/>
              </a:lnSpc>
            </a:pPr>
            <a:r>
              <a:rPr lang="en-US" sz="15056" spc="-30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Appendix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2E13">
                    <a:alpha val="100000"/>
                  </a:srgbClr>
                </a:gs>
                <a:gs pos="100000">
                  <a:srgbClr val="FD8B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598695"/>
            <a:ext cx="18328258" cy="925829"/>
            <a:chOff x="0" y="0"/>
            <a:chExt cx="4827196" cy="243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27196" cy="243840"/>
            </a:xfrm>
            <a:custGeom>
              <a:avLst/>
              <a:gdLst/>
              <a:ahLst/>
              <a:cxnLst/>
              <a:rect l="l" t="t" r="r" b="b"/>
              <a:pathLst>
                <a:path w="4827196" h="243840">
                  <a:moveTo>
                    <a:pt x="0" y="0"/>
                  </a:moveTo>
                  <a:lnTo>
                    <a:pt x="4827196" y="0"/>
                  </a:lnTo>
                  <a:lnTo>
                    <a:pt x="4827196" y="243840"/>
                  </a:lnTo>
                  <a:lnTo>
                    <a:pt x="0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27196" cy="300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9525" y="9598695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82652" y="1606001"/>
            <a:ext cx="16970659" cy="7466061"/>
            <a:chOff x="0" y="0"/>
            <a:chExt cx="4469639" cy="19663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69639" cy="1966370"/>
            </a:xfrm>
            <a:custGeom>
              <a:avLst/>
              <a:gdLst/>
              <a:ahLst/>
              <a:cxnLst/>
              <a:rect l="l" t="t" r="r" b="b"/>
              <a:pathLst>
                <a:path w="4469639" h="1966370">
                  <a:moveTo>
                    <a:pt x="23266" y="0"/>
                  </a:moveTo>
                  <a:lnTo>
                    <a:pt x="4446373" y="0"/>
                  </a:lnTo>
                  <a:cubicBezTo>
                    <a:pt x="4452543" y="0"/>
                    <a:pt x="4458461" y="2451"/>
                    <a:pt x="4462824" y="6814"/>
                  </a:cubicBezTo>
                  <a:cubicBezTo>
                    <a:pt x="4467187" y="11178"/>
                    <a:pt x="4469639" y="17095"/>
                    <a:pt x="4469639" y="23266"/>
                  </a:cubicBezTo>
                  <a:lnTo>
                    <a:pt x="4469639" y="1943104"/>
                  </a:lnTo>
                  <a:cubicBezTo>
                    <a:pt x="4469639" y="1955954"/>
                    <a:pt x="4459222" y="1966370"/>
                    <a:pt x="4446373" y="1966370"/>
                  </a:cubicBezTo>
                  <a:lnTo>
                    <a:pt x="23266" y="1966370"/>
                  </a:lnTo>
                  <a:cubicBezTo>
                    <a:pt x="10417" y="1966370"/>
                    <a:pt x="0" y="1955954"/>
                    <a:pt x="0" y="1943104"/>
                  </a:cubicBezTo>
                  <a:lnTo>
                    <a:pt x="0" y="23266"/>
                  </a:lnTo>
                  <a:cubicBezTo>
                    <a:pt x="0" y="10417"/>
                    <a:pt x="10417" y="0"/>
                    <a:pt x="23266" y="0"/>
                  </a:cubicBezTo>
                  <a:close/>
                </a:path>
              </a:pathLst>
            </a:custGeom>
            <a:solidFill>
              <a:srgbClr val="F8F8F8"/>
            </a:solidFill>
            <a:ln w="38100" cap="rnd">
              <a:solidFill>
                <a:srgbClr val="9E1C1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469639" cy="2004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349382" y="5304012"/>
            <a:ext cx="4185121" cy="4185121"/>
          </a:xfrm>
          <a:custGeom>
            <a:avLst/>
            <a:gdLst/>
            <a:ahLst/>
            <a:cxnLst/>
            <a:rect l="l" t="t" r="r" b="b"/>
            <a:pathLst>
              <a:path w="4185121" h="4185121">
                <a:moveTo>
                  <a:pt x="0" y="0"/>
                </a:moveTo>
                <a:lnTo>
                  <a:pt x="4185121" y="0"/>
                </a:lnTo>
                <a:lnTo>
                  <a:pt x="4185121" y="4185121"/>
                </a:lnTo>
                <a:lnTo>
                  <a:pt x="0" y="4185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344495" y="176156"/>
            <a:ext cx="4185121" cy="4185121"/>
          </a:xfrm>
          <a:custGeom>
            <a:avLst/>
            <a:gdLst/>
            <a:ahLst/>
            <a:cxnLst/>
            <a:rect l="l" t="t" r="r" b="b"/>
            <a:pathLst>
              <a:path w="4185121" h="4185121">
                <a:moveTo>
                  <a:pt x="0" y="0"/>
                </a:moveTo>
                <a:lnTo>
                  <a:pt x="4185121" y="0"/>
                </a:lnTo>
                <a:lnTo>
                  <a:pt x="4185121" y="4185121"/>
                </a:lnTo>
                <a:lnTo>
                  <a:pt x="0" y="4185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260336" y="2095480"/>
            <a:ext cx="9496966" cy="2389382"/>
            <a:chOff x="0" y="0"/>
            <a:chExt cx="2501258" cy="6293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01258" cy="629302"/>
            </a:xfrm>
            <a:custGeom>
              <a:avLst/>
              <a:gdLst/>
              <a:ahLst/>
              <a:cxnLst/>
              <a:rect l="l" t="t" r="r" b="b"/>
              <a:pathLst>
                <a:path w="2501258" h="629302">
                  <a:moveTo>
                    <a:pt x="41575" y="0"/>
                  </a:moveTo>
                  <a:lnTo>
                    <a:pt x="2459683" y="0"/>
                  </a:lnTo>
                  <a:cubicBezTo>
                    <a:pt x="2470710" y="0"/>
                    <a:pt x="2481284" y="4380"/>
                    <a:pt x="2489081" y="12177"/>
                  </a:cubicBezTo>
                  <a:cubicBezTo>
                    <a:pt x="2496878" y="19974"/>
                    <a:pt x="2501258" y="30549"/>
                    <a:pt x="2501258" y="41575"/>
                  </a:cubicBezTo>
                  <a:lnTo>
                    <a:pt x="2501258" y="587727"/>
                  </a:lnTo>
                  <a:cubicBezTo>
                    <a:pt x="2501258" y="610688"/>
                    <a:pt x="2482645" y="629302"/>
                    <a:pt x="2459683" y="629302"/>
                  </a:cubicBezTo>
                  <a:lnTo>
                    <a:pt x="41575" y="629302"/>
                  </a:lnTo>
                  <a:cubicBezTo>
                    <a:pt x="30549" y="629302"/>
                    <a:pt x="19974" y="624922"/>
                    <a:pt x="12177" y="617125"/>
                  </a:cubicBezTo>
                  <a:cubicBezTo>
                    <a:pt x="4380" y="609328"/>
                    <a:pt x="0" y="598754"/>
                    <a:pt x="0" y="587727"/>
                  </a:cubicBezTo>
                  <a:lnTo>
                    <a:pt x="0" y="41575"/>
                  </a:lnTo>
                  <a:cubicBezTo>
                    <a:pt x="0" y="30549"/>
                    <a:pt x="4380" y="19974"/>
                    <a:pt x="12177" y="12177"/>
                  </a:cubicBezTo>
                  <a:cubicBezTo>
                    <a:pt x="19974" y="4380"/>
                    <a:pt x="30549" y="0"/>
                    <a:pt x="41575" y="0"/>
                  </a:cubicBezTo>
                  <a:close/>
                </a:path>
              </a:pathLst>
            </a:custGeom>
            <a:solidFill>
              <a:srgbClr val="F6A08C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501258" cy="667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53142" y="2154417"/>
            <a:ext cx="8827646" cy="214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5"/>
              </a:lnSpc>
            </a:pPr>
            <a:r>
              <a:rPr lang="en-US" sz="62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</a:t>
            </a:r>
            <a:r>
              <a:rPr lang="en-US" sz="6211">
                <a:solidFill>
                  <a:srgbClr val="FF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57.3%</a:t>
            </a:r>
            <a:r>
              <a:rPr lang="en-US" sz="62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 the </a:t>
            </a:r>
          </a:p>
          <a:p>
            <a:pPr algn="l">
              <a:lnSpc>
                <a:spcPts val="8695"/>
              </a:lnSpc>
            </a:pPr>
            <a:r>
              <a:rPr lang="en-US" sz="62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Low-Value rank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24124" y="5143500"/>
            <a:ext cx="11528243" cy="2389382"/>
            <a:chOff x="0" y="0"/>
            <a:chExt cx="15370991" cy="318584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5370991" cy="3185843"/>
              <a:chOff x="0" y="0"/>
              <a:chExt cx="3036245" cy="62930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036245" cy="629302"/>
              </a:xfrm>
              <a:custGeom>
                <a:avLst/>
                <a:gdLst/>
                <a:ahLst/>
                <a:cxnLst/>
                <a:rect l="l" t="t" r="r" b="b"/>
                <a:pathLst>
                  <a:path w="3036245" h="629302">
                    <a:moveTo>
                      <a:pt x="34250" y="0"/>
                    </a:moveTo>
                    <a:lnTo>
                      <a:pt x="3001995" y="0"/>
                    </a:lnTo>
                    <a:cubicBezTo>
                      <a:pt x="3020911" y="0"/>
                      <a:pt x="3036245" y="15334"/>
                      <a:pt x="3036245" y="34250"/>
                    </a:cubicBezTo>
                    <a:lnTo>
                      <a:pt x="3036245" y="595053"/>
                    </a:lnTo>
                    <a:cubicBezTo>
                      <a:pt x="3036245" y="613968"/>
                      <a:pt x="3020911" y="629302"/>
                      <a:pt x="3001995" y="629302"/>
                    </a:cubicBezTo>
                    <a:lnTo>
                      <a:pt x="34250" y="629302"/>
                    </a:lnTo>
                    <a:cubicBezTo>
                      <a:pt x="15334" y="629302"/>
                      <a:pt x="0" y="613968"/>
                      <a:pt x="0" y="595053"/>
                    </a:cubicBezTo>
                    <a:lnTo>
                      <a:pt x="0" y="34250"/>
                    </a:lnTo>
                    <a:cubicBezTo>
                      <a:pt x="0" y="15334"/>
                      <a:pt x="15334" y="0"/>
                      <a:pt x="34250" y="0"/>
                    </a:cubicBezTo>
                    <a:close/>
                  </a:path>
                </a:pathLst>
              </a:custGeom>
              <a:solidFill>
                <a:srgbClr val="F6A08C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036245" cy="6674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05359" y="94154"/>
              <a:ext cx="14159243" cy="2824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95"/>
                </a:lnSpc>
              </a:pPr>
              <a:r>
                <a:rPr lang="en-US" sz="621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There are </a:t>
              </a:r>
              <a:r>
                <a:rPr lang="en-US" sz="6211">
                  <a:solidFill>
                    <a:srgbClr val="FF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141</a:t>
              </a:r>
              <a:r>
                <a:rPr lang="en-US" sz="621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Customers at </a:t>
              </a:r>
            </a:p>
            <a:p>
              <a:pPr algn="l">
                <a:lnSpc>
                  <a:spcPts val="8695"/>
                </a:lnSpc>
              </a:pPr>
              <a:r>
                <a:rPr lang="en-US" sz="621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Risk of Churn in Every Rank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15414" y="-87077"/>
            <a:ext cx="12421002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Pain Points </a:t>
            </a:r>
            <a:r>
              <a:rPr lang="en-US" sz="5662">
                <a:solidFill>
                  <a:srgbClr val="D22E13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  <a:r>
              <a:rPr lang="en-US" sz="5662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 Data Insight</a:t>
            </a:r>
          </a:p>
        </p:txBody>
      </p:sp>
      <p:sp>
        <p:nvSpPr>
          <p:cNvPr id="24" name="Freeform 24"/>
          <p:cNvSpPr/>
          <p:nvPr/>
        </p:nvSpPr>
        <p:spPr>
          <a:xfrm rot="261866">
            <a:off x="6399820" y="7788531"/>
            <a:ext cx="2358521" cy="934832"/>
          </a:xfrm>
          <a:custGeom>
            <a:avLst/>
            <a:gdLst/>
            <a:ahLst/>
            <a:cxnLst/>
            <a:rect l="l" t="t" r="r" b="b"/>
            <a:pathLst>
              <a:path w="2358521" h="934832">
                <a:moveTo>
                  <a:pt x="0" y="0"/>
                </a:moveTo>
                <a:lnTo>
                  <a:pt x="2358521" y="0"/>
                </a:lnTo>
                <a:lnTo>
                  <a:pt x="2358521" y="934832"/>
                </a:lnTo>
                <a:lnTo>
                  <a:pt x="0" y="934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8639970" y="7532882"/>
            <a:ext cx="9308356" cy="1044178"/>
            <a:chOff x="0" y="0"/>
            <a:chExt cx="12411141" cy="139223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266410"/>
              <a:ext cx="5064767" cy="881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5"/>
                </a:lnSpc>
              </a:pPr>
              <a:r>
                <a:rPr lang="en-US" sz="398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Approximately 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100029" y="-133350"/>
              <a:ext cx="2520186" cy="152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46"/>
                </a:lnSpc>
              </a:pPr>
              <a:r>
                <a:rPr lang="en-US" sz="6890">
                  <a:solidFill>
                    <a:srgbClr val="FF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13M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215" y="266410"/>
              <a:ext cx="4790925" cy="881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5"/>
                </a:lnSpc>
              </a:pPr>
              <a:r>
                <a:rPr lang="en-US" sz="398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Liter lost. 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820945" y="1570469"/>
            <a:ext cx="10646109" cy="1136036"/>
            <a:chOff x="0" y="0"/>
            <a:chExt cx="2803914" cy="299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03914" cy="299203"/>
            </a:xfrm>
            <a:custGeom>
              <a:avLst/>
              <a:gdLst/>
              <a:ahLst/>
              <a:cxnLst/>
              <a:rect l="l" t="t" r="r" b="b"/>
              <a:pathLst>
                <a:path w="2803914" h="299203">
                  <a:moveTo>
                    <a:pt x="37088" y="0"/>
                  </a:moveTo>
                  <a:lnTo>
                    <a:pt x="2766826" y="0"/>
                  </a:lnTo>
                  <a:cubicBezTo>
                    <a:pt x="2776662" y="0"/>
                    <a:pt x="2786096" y="3907"/>
                    <a:pt x="2793051" y="10863"/>
                  </a:cubicBezTo>
                  <a:cubicBezTo>
                    <a:pt x="2800006" y="17818"/>
                    <a:pt x="2803914" y="27251"/>
                    <a:pt x="2803914" y="37088"/>
                  </a:cubicBezTo>
                  <a:lnTo>
                    <a:pt x="2803914" y="262115"/>
                  </a:lnTo>
                  <a:cubicBezTo>
                    <a:pt x="2803914" y="271952"/>
                    <a:pt x="2800006" y="281385"/>
                    <a:pt x="2793051" y="288340"/>
                  </a:cubicBezTo>
                  <a:cubicBezTo>
                    <a:pt x="2786096" y="295295"/>
                    <a:pt x="2776662" y="299203"/>
                    <a:pt x="2766826" y="299203"/>
                  </a:cubicBezTo>
                  <a:lnTo>
                    <a:pt x="37088" y="299203"/>
                  </a:lnTo>
                  <a:cubicBezTo>
                    <a:pt x="27251" y="299203"/>
                    <a:pt x="17818" y="295295"/>
                    <a:pt x="10863" y="288340"/>
                  </a:cubicBezTo>
                  <a:cubicBezTo>
                    <a:pt x="3907" y="281385"/>
                    <a:pt x="0" y="271952"/>
                    <a:pt x="0" y="262115"/>
                  </a:cubicBezTo>
                  <a:lnTo>
                    <a:pt x="0" y="37088"/>
                  </a:lnTo>
                  <a:cubicBezTo>
                    <a:pt x="0" y="27251"/>
                    <a:pt x="3907" y="17818"/>
                    <a:pt x="10863" y="10863"/>
                  </a:cubicBezTo>
                  <a:cubicBezTo>
                    <a:pt x="17818" y="3907"/>
                    <a:pt x="27251" y="0"/>
                    <a:pt x="370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803914" cy="356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9371123" y="3416959"/>
          <a:ext cx="8431222" cy="5143500"/>
        </p:xfrm>
        <a:graphic>
          <a:graphicData uri="http://schemas.openxmlformats.org/drawingml/2006/table">
            <a:tbl>
              <a:tblPr/>
              <a:tblGrid>
                <a:gridCol w="938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2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0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l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%Coeff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Discount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393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rate Discount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393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Q percent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393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Quantity Incentive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393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rate Q incentive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39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0.99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0.025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1.025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0.98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5.00%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0.05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1.05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3%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0.97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7.50%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0.075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1.075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0.96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10.00%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0.1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12.50%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0.125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1.125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6%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0.94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15.00%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0.15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7%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0.93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17.50%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0.175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1.175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8%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0.92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20.00%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0.2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1.2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0.91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22.50%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0.225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1.225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2.5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25.00%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0.25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1.25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20926" y="6378104"/>
          <a:ext cx="5117565" cy="2969413"/>
        </p:xfrm>
        <a:graphic>
          <a:graphicData uri="http://schemas.openxmlformats.org/drawingml/2006/table">
            <a:tbl>
              <a:tblPr/>
              <a:tblGrid>
                <a:gridCol w="15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153">
                <a:tc gridSpan="3"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 Discount (10% discount on 2nd purchase)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 Discount (10% discount on 2nd purchase)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5% Discount (10% discount on 2nd purchase)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9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Quantity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Sale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8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215,656.00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2,000.00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431,312,000.00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78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242,613.00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1,900.00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460,964,700.00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6041248" y="7049461"/>
            <a:ext cx="3102752" cy="1448426"/>
            <a:chOff x="0" y="0"/>
            <a:chExt cx="4137003" cy="19312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114800" cy="1931235"/>
              <a:chOff x="0" y="0"/>
              <a:chExt cx="812800" cy="38147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38147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1479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253538"/>
                    </a:lnTo>
                    <a:cubicBezTo>
                      <a:pt x="812800" y="287470"/>
                      <a:pt x="799321" y="320012"/>
                      <a:pt x="775327" y="344006"/>
                    </a:cubicBezTo>
                    <a:cubicBezTo>
                      <a:pt x="751333" y="367999"/>
                      <a:pt x="718791" y="381479"/>
                      <a:pt x="684859" y="381479"/>
                    </a:cubicBezTo>
                    <a:lnTo>
                      <a:pt x="127941" y="381479"/>
                    </a:lnTo>
                    <a:cubicBezTo>
                      <a:pt x="94009" y="381479"/>
                      <a:pt x="61467" y="367999"/>
                      <a:pt x="37473" y="344006"/>
                    </a:cubicBezTo>
                    <a:cubicBezTo>
                      <a:pt x="13479" y="320012"/>
                      <a:pt x="0" y="287470"/>
                      <a:pt x="0" y="253538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D3923">
                      <a:alpha val="100000"/>
                    </a:srgbClr>
                  </a:gs>
                  <a:gs pos="100000">
                    <a:srgbClr val="FFC29B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812800" cy="4386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3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89747"/>
              <a:ext cx="4137003" cy="1094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3"/>
                </a:lnSpc>
              </a:pPr>
              <a:r>
                <a:rPr lang="en-US" sz="2308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Revenue Increased Appox. 30M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281569" y="5229700"/>
            <a:ext cx="3086100" cy="662409"/>
            <a:chOff x="0" y="0"/>
            <a:chExt cx="812800" cy="1744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74462"/>
            </a:xfrm>
            <a:custGeom>
              <a:avLst/>
              <a:gdLst/>
              <a:ahLst/>
              <a:cxnLst/>
              <a:rect l="l" t="t" r="r" b="b"/>
              <a:pathLst>
                <a:path w="812800" h="174462">
                  <a:moveTo>
                    <a:pt x="87231" y="0"/>
                  </a:moveTo>
                  <a:lnTo>
                    <a:pt x="725569" y="0"/>
                  </a:lnTo>
                  <a:cubicBezTo>
                    <a:pt x="773745" y="0"/>
                    <a:pt x="812800" y="39055"/>
                    <a:pt x="812800" y="87231"/>
                  </a:cubicBezTo>
                  <a:lnTo>
                    <a:pt x="812800" y="87231"/>
                  </a:lnTo>
                  <a:cubicBezTo>
                    <a:pt x="812800" y="110366"/>
                    <a:pt x="803610" y="132553"/>
                    <a:pt x="787251" y="148912"/>
                  </a:cubicBezTo>
                  <a:cubicBezTo>
                    <a:pt x="770892" y="165271"/>
                    <a:pt x="748704" y="174462"/>
                    <a:pt x="725569" y="174462"/>
                  </a:cubicBezTo>
                  <a:lnTo>
                    <a:pt x="87231" y="174462"/>
                  </a:lnTo>
                  <a:cubicBezTo>
                    <a:pt x="39055" y="174462"/>
                    <a:pt x="0" y="135407"/>
                    <a:pt x="0" y="87231"/>
                  </a:cubicBezTo>
                  <a:lnTo>
                    <a:pt x="0" y="87231"/>
                  </a:lnTo>
                  <a:cubicBezTo>
                    <a:pt x="0" y="39055"/>
                    <a:pt x="39055" y="0"/>
                    <a:pt x="872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231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628227" y="3506605"/>
            <a:ext cx="392785" cy="3927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20945" y="1540979"/>
            <a:ext cx="10646109" cy="90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41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Bundling Promotion : Incentive Setting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55991" y="2800801"/>
            <a:ext cx="7311075" cy="40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23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Logistics required : Internal sales data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90863" y="5305900"/>
            <a:ext cx="2867513" cy="44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 Case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-325279" y="5926686"/>
            <a:ext cx="8831920" cy="359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0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Assume : coefficient of promotion = 2.5%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33771" y="3134137"/>
            <a:ext cx="9581695" cy="1866963"/>
            <a:chOff x="0" y="0"/>
            <a:chExt cx="12775593" cy="2489283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57150"/>
              <a:ext cx="12775593" cy="523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3"/>
                </a:lnSpc>
              </a:pPr>
              <a:r>
                <a:rPr lang="en-US" sz="230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Utilizing past data to find optimal coefficient of promotion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327517" y="959822"/>
              <a:ext cx="8120560" cy="515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  <a:spcBef>
                  <a:spcPct val="0"/>
                </a:spcBef>
              </a:pPr>
              <a:r>
                <a:rPr lang="en-US" sz="231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predict future promotion-sales relation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700892" y="1973790"/>
              <a:ext cx="9373809" cy="515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  <a:spcBef>
                  <a:spcPct val="0"/>
                </a:spcBef>
              </a:pPr>
              <a:r>
                <a:rPr lang="en-US" sz="231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Able to find Maximum Profit-promotion point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628227" y="4265415"/>
            <a:ext cx="392785" cy="39278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22245" y="8912884"/>
            <a:ext cx="9721140" cy="359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0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discount x% demand will increase by “coefficient of promotion”%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39763" y="4395481"/>
            <a:ext cx="6921253" cy="3693380"/>
            <a:chOff x="0" y="0"/>
            <a:chExt cx="9228337" cy="4924507"/>
          </a:xfrm>
        </p:grpSpPr>
        <p:sp>
          <p:nvSpPr>
            <p:cNvPr id="7" name="Freeform 7"/>
            <p:cNvSpPr/>
            <p:nvPr/>
          </p:nvSpPr>
          <p:spPr>
            <a:xfrm>
              <a:off x="3141297" y="905442"/>
              <a:ext cx="3894863" cy="2887067"/>
            </a:xfrm>
            <a:custGeom>
              <a:avLst/>
              <a:gdLst/>
              <a:ahLst/>
              <a:cxnLst/>
              <a:rect l="l" t="t" r="r" b="b"/>
              <a:pathLst>
                <a:path w="3894863" h="2887067">
                  <a:moveTo>
                    <a:pt x="0" y="0"/>
                  </a:moveTo>
                  <a:lnTo>
                    <a:pt x="3894863" y="0"/>
                  </a:lnTo>
                  <a:lnTo>
                    <a:pt x="3894863" y="2887068"/>
                  </a:lnTo>
                  <a:lnTo>
                    <a:pt x="0" y="2887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flipH="1">
              <a:off x="1563663" y="2051047"/>
              <a:ext cx="1332431" cy="1260813"/>
            </a:xfrm>
            <a:custGeom>
              <a:avLst/>
              <a:gdLst/>
              <a:ahLst/>
              <a:cxnLst/>
              <a:rect l="l" t="t" r="r" b="b"/>
              <a:pathLst>
                <a:path w="1332431" h="1260813">
                  <a:moveTo>
                    <a:pt x="1332431" y="0"/>
                  </a:moveTo>
                  <a:lnTo>
                    <a:pt x="0" y="0"/>
                  </a:lnTo>
                  <a:lnTo>
                    <a:pt x="0" y="1260813"/>
                  </a:lnTo>
                  <a:lnTo>
                    <a:pt x="1332431" y="1260813"/>
                  </a:lnTo>
                  <a:lnTo>
                    <a:pt x="1332431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419679" y="3059395"/>
              <a:ext cx="1430350" cy="953567"/>
            </a:xfrm>
            <a:custGeom>
              <a:avLst/>
              <a:gdLst/>
              <a:ahLst/>
              <a:cxnLst/>
              <a:rect l="l" t="t" r="r" b="b"/>
              <a:pathLst>
                <a:path w="1430350" h="953567">
                  <a:moveTo>
                    <a:pt x="0" y="0"/>
                  </a:moveTo>
                  <a:lnTo>
                    <a:pt x="1430351" y="0"/>
                  </a:lnTo>
                  <a:lnTo>
                    <a:pt x="1430351" y="953567"/>
                  </a:lnTo>
                  <a:lnTo>
                    <a:pt x="0" y="953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003437"/>
              <a:ext cx="9228337" cy="92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2"/>
                </a:lnSpc>
              </a:pPr>
              <a:r>
                <a:rPr lang="en-US" sz="219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Driver purchase </a:t>
              </a:r>
            </a:p>
            <a:p>
              <a:pPr algn="ctr">
                <a:lnSpc>
                  <a:spcPts val="2782"/>
                </a:lnSpc>
              </a:pPr>
              <a:r>
                <a:rPr lang="en-US" sz="219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ExxonMobil's car lubricant 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3917844" y="0"/>
              <a:ext cx="2341769" cy="1561179"/>
            </a:xfrm>
            <a:custGeom>
              <a:avLst/>
              <a:gdLst/>
              <a:ahLst/>
              <a:cxnLst/>
              <a:rect l="l" t="t" r="r" b="b"/>
              <a:pathLst>
                <a:path w="2341769" h="1561179">
                  <a:moveTo>
                    <a:pt x="0" y="0"/>
                  </a:moveTo>
                  <a:lnTo>
                    <a:pt x="2341769" y="0"/>
                  </a:lnTo>
                  <a:lnTo>
                    <a:pt x="2341769" y="1561179"/>
                  </a:lnTo>
                  <a:lnTo>
                    <a:pt x="0" y="1561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00251" y="3922954"/>
            <a:ext cx="4511277" cy="4165907"/>
            <a:chOff x="0" y="0"/>
            <a:chExt cx="6015036" cy="555454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633637"/>
              <a:ext cx="6015036" cy="92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3"/>
                </a:lnSpc>
              </a:pPr>
              <a:r>
                <a:rPr lang="en-US" sz="219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Driver register via QR code for </a:t>
              </a:r>
            </a:p>
            <a:p>
              <a:pPr algn="ctr">
                <a:lnSpc>
                  <a:spcPts val="2783"/>
                </a:lnSpc>
              </a:pPr>
              <a:r>
                <a:rPr lang="en-US" sz="219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2nd purchase discount 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51326" y="0"/>
              <a:ext cx="2312384" cy="4643162"/>
            </a:xfrm>
            <a:custGeom>
              <a:avLst/>
              <a:gdLst/>
              <a:ahLst/>
              <a:cxnLst/>
              <a:rect l="l" t="t" r="r" b="b"/>
              <a:pathLst>
                <a:path w="2312384" h="4643162">
                  <a:moveTo>
                    <a:pt x="0" y="0"/>
                  </a:moveTo>
                  <a:lnTo>
                    <a:pt x="2312384" y="0"/>
                  </a:lnTo>
                  <a:lnTo>
                    <a:pt x="2312384" y="4643162"/>
                  </a:lnTo>
                  <a:lnTo>
                    <a:pt x="0" y="4643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780" r="-207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12302" y="5773668"/>
            <a:ext cx="1379682" cy="977272"/>
            <a:chOff x="0" y="0"/>
            <a:chExt cx="1147486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47486" cy="812800"/>
            </a:xfrm>
            <a:custGeom>
              <a:avLst/>
              <a:gdLst/>
              <a:ahLst/>
              <a:cxnLst/>
              <a:rect l="l" t="t" r="r" b="b"/>
              <a:pathLst>
                <a:path w="1147486" h="812800">
                  <a:moveTo>
                    <a:pt x="1147486" y="406400"/>
                  </a:moveTo>
                  <a:lnTo>
                    <a:pt x="741086" y="0"/>
                  </a:lnTo>
                  <a:lnTo>
                    <a:pt x="7410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1086" y="609600"/>
                  </a:lnTo>
                  <a:lnTo>
                    <a:pt x="741086" y="812800"/>
                  </a:lnTo>
                  <a:lnTo>
                    <a:pt x="1147486" y="406400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6050"/>
              <a:ext cx="104588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620161" y="4093187"/>
            <a:ext cx="4460488" cy="4114800"/>
          </a:xfrm>
          <a:custGeom>
            <a:avLst/>
            <a:gdLst/>
            <a:ahLst/>
            <a:cxnLst/>
            <a:rect l="l" t="t" r="r" b="b"/>
            <a:pathLst>
              <a:path w="4460488" h="4114800">
                <a:moveTo>
                  <a:pt x="0" y="0"/>
                </a:moveTo>
                <a:lnTo>
                  <a:pt x="4460488" y="0"/>
                </a:lnTo>
                <a:lnTo>
                  <a:pt x="4460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408460" y="3420880"/>
            <a:ext cx="8112917" cy="59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time purchase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611528" y="5773668"/>
            <a:ext cx="1379682" cy="977272"/>
            <a:chOff x="0" y="0"/>
            <a:chExt cx="1147486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47486" cy="812800"/>
            </a:xfrm>
            <a:custGeom>
              <a:avLst/>
              <a:gdLst/>
              <a:ahLst/>
              <a:cxnLst/>
              <a:rect l="l" t="t" r="r" b="b"/>
              <a:pathLst>
                <a:path w="1147486" h="812800">
                  <a:moveTo>
                    <a:pt x="1147486" y="406400"/>
                  </a:moveTo>
                  <a:lnTo>
                    <a:pt x="741086" y="0"/>
                  </a:lnTo>
                  <a:lnTo>
                    <a:pt x="7410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1086" y="609600"/>
                  </a:lnTo>
                  <a:lnTo>
                    <a:pt x="741086" y="812800"/>
                  </a:lnTo>
                  <a:lnTo>
                    <a:pt x="1147486" y="406400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46050"/>
              <a:ext cx="104588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820945" y="1570469"/>
            <a:ext cx="10646109" cy="1136036"/>
            <a:chOff x="0" y="0"/>
            <a:chExt cx="2803914" cy="2992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03914" cy="299203"/>
            </a:xfrm>
            <a:custGeom>
              <a:avLst/>
              <a:gdLst/>
              <a:ahLst/>
              <a:cxnLst/>
              <a:rect l="l" t="t" r="r" b="b"/>
              <a:pathLst>
                <a:path w="2803914" h="299203">
                  <a:moveTo>
                    <a:pt x="37088" y="0"/>
                  </a:moveTo>
                  <a:lnTo>
                    <a:pt x="2766826" y="0"/>
                  </a:lnTo>
                  <a:cubicBezTo>
                    <a:pt x="2776662" y="0"/>
                    <a:pt x="2786096" y="3907"/>
                    <a:pt x="2793051" y="10863"/>
                  </a:cubicBezTo>
                  <a:cubicBezTo>
                    <a:pt x="2800006" y="17818"/>
                    <a:pt x="2803914" y="27251"/>
                    <a:pt x="2803914" y="37088"/>
                  </a:cubicBezTo>
                  <a:lnTo>
                    <a:pt x="2803914" y="262115"/>
                  </a:lnTo>
                  <a:cubicBezTo>
                    <a:pt x="2803914" y="271952"/>
                    <a:pt x="2800006" y="281385"/>
                    <a:pt x="2793051" y="288340"/>
                  </a:cubicBezTo>
                  <a:cubicBezTo>
                    <a:pt x="2786096" y="295295"/>
                    <a:pt x="2776662" y="299203"/>
                    <a:pt x="2766826" y="299203"/>
                  </a:cubicBezTo>
                  <a:lnTo>
                    <a:pt x="37088" y="299203"/>
                  </a:lnTo>
                  <a:cubicBezTo>
                    <a:pt x="27251" y="299203"/>
                    <a:pt x="17818" y="295295"/>
                    <a:pt x="10863" y="288340"/>
                  </a:cubicBezTo>
                  <a:cubicBezTo>
                    <a:pt x="3907" y="281385"/>
                    <a:pt x="0" y="271952"/>
                    <a:pt x="0" y="262115"/>
                  </a:cubicBezTo>
                  <a:lnTo>
                    <a:pt x="0" y="37088"/>
                  </a:lnTo>
                  <a:cubicBezTo>
                    <a:pt x="0" y="27251"/>
                    <a:pt x="3907" y="17818"/>
                    <a:pt x="10863" y="10863"/>
                  </a:cubicBezTo>
                  <a:cubicBezTo>
                    <a:pt x="17818" y="3907"/>
                    <a:pt x="27251" y="0"/>
                    <a:pt x="370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2803914" cy="356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820945" y="1540979"/>
            <a:ext cx="10646109" cy="90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41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Bundling Promotion : Operation Flow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84651" y="3538165"/>
            <a:ext cx="2613119" cy="139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30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Months Product lifespan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95263" y="8408195"/>
            <a:ext cx="6921253" cy="3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2"/>
              </a:lnSpc>
            </a:pPr>
            <a:r>
              <a:rPr lang="en-US" sz="21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Same QR code as MRW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1081476"/>
            <a:chOff x="0" y="0"/>
            <a:chExt cx="4816593" cy="2918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8578"/>
            </a:xfrm>
            <a:custGeom>
              <a:avLst/>
              <a:gdLst/>
              <a:ahLst/>
              <a:cxnLst/>
              <a:rect l="l" t="t" r="r" b="b"/>
              <a:pathLst>
                <a:path w="4816592" h="2918578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6988"/>
                  </a:lnTo>
                  <a:cubicBezTo>
                    <a:pt x="4816592" y="2902714"/>
                    <a:pt x="4814318" y="2908205"/>
                    <a:pt x="4810269" y="2912254"/>
                  </a:cubicBezTo>
                  <a:cubicBezTo>
                    <a:pt x="4806220" y="2916303"/>
                    <a:pt x="4800728" y="2918578"/>
                    <a:pt x="4795002" y="2918578"/>
                  </a:cubicBezTo>
                  <a:lnTo>
                    <a:pt x="21590" y="2918578"/>
                  </a:lnTo>
                  <a:cubicBezTo>
                    <a:pt x="9666" y="2918578"/>
                    <a:pt x="0" y="2908912"/>
                    <a:pt x="0" y="289698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6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820945" y="1570469"/>
            <a:ext cx="10646109" cy="1136036"/>
            <a:chOff x="0" y="0"/>
            <a:chExt cx="2803914" cy="299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03914" cy="299203"/>
            </a:xfrm>
            <a:custGeom>
              <a:avLst/>
              <a:gdLst/>
              <a:ahLst/>
              <a:cxnLst/>
              <a:rect l="l" t="t" r="r" b="b"/>
              <a:pathLst>
                <a:path w="2803914" h="299203">
                  <a:moveTo>
                    <a:pt x="37088" y="0"/>
                  </a:moveTo>
                  <a:lnTo>
                    <a:pt x="2766826" y="0"/>
                  </a:lnTo>
                  <a:cubicBezTo>
                    <a:pt x="2776662" y="0"/>
                    <a:pt x="2786096" y="3907"/>
                    <a:pt x="2793051" y="10863"/>
                  </a:cubicBezTo>
                  <a:cubicBezTo>
                    <a:pt x="2800006" y="17818"/>
                    <a:pt x="2803914" y="27251"/>
                    <a:pt x="2803914" y="37088"/>
                  </a:cubicBezTo>
                  <a:lnTo>
                    <a:pt x="2803914" y="262115"/>
                  </a:lnTo>
                  <a:cubicBezTo>
                    <a:pt x="2803914" y="271952"/>
                    <a:pt x="2800006" y="281385"/>
                    <a:pt x="2793051" y="288340"/>
                  </a:cubicBezTo>
                  <a:cubicBezTo>
                    <a:pt x="2786096" y="295295"/>
                    <a:pt x="2776662" y="299203"/>
                    <a:pt x="2766826" y="299203"/>
                  </a:cubicBezTo>
                  <a:lnTo>
                    <a:pt x="37088" y="299203"/>
                  </a:lnTo>
                  <a:cubicBezTo>
                    <a:pt x="27251" y="299203"/>
                    <a:pt x="17818" y="295295"/>
                    <a:pt x="10863" y="288340"/>
                  </a:cubicBezTo>
                  <a:cubicBezTo>
                    <a:pt x="3907" y="281385"/>
                    <a:pt x="0" y="271952"/>
                    <a:pt x="0" y="262115"/>
                  </a:cubicBezTo>
                  <a:lnTo>
                    <a:pt x="0" y="37088"/>
                  </a:lnTo>
                  <a:cubicBezTo>
                    <a:pt x="0" y="27251"/>
                    <a:pt x="3907" y="17818"/>
                    <a:pt x="10863" y="10863"/>
                  </a:cubicBezTo>
                  <a:cubicBezTo>
                    <a:pt x="17818" y="3907"/>
                    <a:pt x="27251" y="0"/>
                    <a:pt x="370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3923">
                    <a:alpha val="100000"/>
                  </a:srgbClr>
                </a:gs>
                <a:gs pos="100000">
                  <a:srgbClr val="FFC2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803914" cy="356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69325" y="4363433"/>
            <a:ext cx="6000562" cy="3506873"/>
            <a:chOff x="0" y="0"/>
            <a:chExt cx="8000750" cy="4675831"/>
          </a:xfrm>
        </p:grpSpPr>
        <p:sp>
          <p:nvSpPr>
            <p:cNvPr id="10" name="Freeform 10"/>
            <p:cNvSpPr/>
            <p:nvPr/>
          </p:nvSpPr>
          <p:spPr>
            <a:xfrm>
              <a:off x="2723430" y="784997"/>
              <a:ext cx="3376754" cy="2503019"/>
            </a:xfrm>
            <a:custGeom>
              <a:avLst/>
              <a:gdLst/>
              <a:ahLst/>
              <a:cxnLst/>
              <a:rect l="l" t="t" r="r" b="b"/>
              <a:pathLst>
                <a:path w="3376754" h="2503019">
                  <a:moveTo>
                    <a:pt x="0" y="0"/>
                  </a:moveTo>
                  <a:lnTo>
                    <a:pt x="3376754" y="0"/>
                  </a:lnTo>
                  <a:lnTo>
                    <a:pt x="3376754" y="2503019"/>
                  </a:lnTo>
                  <a:lnTo>
                    <a:pt x="0" y="2503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355659" y="1778209"/>
              <a:ext cx="1155186" cy="1093095"/>
            </a:xfrm>
            <a:custGeom>
              <a:avLst/>
              <a:gdLst/>
              <a:ahLst/>
              <a:cxnLst/>
              <a:rect l="l" t="t" r="r" b="b"/>
              <a:pathLst>
                <a:path w="1155186" h="1093095">
                  <a:moveTo>
                    <a:pt x="1155186" y="0"/>
                  </a:moveTo>
                  <a:lnTo>
                    <a:pt x="0" y="0"/>
                  </a:lnTo>
                  <a:lnTo>
                    <a:pt x="0" y="1093095"/>
                  </a:lnTo>
                  <a:lnTo>
                    <a:pt x="1155186" y="1093095"/>
                  </a:lnTo>
                  <a:lnTo>
                    <a:pt x="1155186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0828" y="2652423"/>
              <a:ext cx="1240080" cy="826720"/>
            </a:xfrm>
            <a:custGeom>
              <a:avLst/>
              <a:gdLst/>
              <a:ahLst/>
              <a:cxnLst/>
              <a:rect l="l" t="t" r="r" b="b"/>
              <a:pathLst>
                <a:path w="1240080" h="826720">
                  <a:moveTo>
                    <a:pt x="0" y="0"/>
                  </a:moveTo>
                  <a:lnTo>
                    <a:pt x="1240080" y="0"/>
                  </a:lnTo>
                  <a:lnTo>
                    <a:pt x="1240080" y="826720"/>
                  </a:lnTo>
                  <a:lnTo>
                    <a:pt x="0" y="826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460093"/>
              <a:ext cx="8000750" cy="1215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2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Driver purchase  </a:t>
              </a:r>
            </a:p>
            <a:p>
              <a:pPr algn="ctr">
                <a:lnSpc>
                  <a:spcPts val="2412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ExxonMobil's car lubricant </a:t>
              </a:r>
            </a:p>
            <a:p>
              <a:pPr algn="ctr">
                <a:lnSpc>
                  <a:spcPts val="2412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with discount 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3396678" y="0"/>
              <a:ext cx="2030258" cy="1353505"/>
            </a:xfrm>
            <a:custGeom>
              <a:avLst/>
              <a:gdLst/>
              <a:ahLst/>
              <a:cxnLst/>
              <a:rect l="l" t="t" r="r" b="b"/>
              <a:pathLst>
                <a:path w="2030258" h="1353505">
                  <a:moveTo>
                    <a:pt x="0" y="0"/>
                  </a:moveTo>
                  <a:lnTo>
                    <a:pt x="2030258" y="0"/>
                  </a:lnTo>
                  <a:lnTo>
                    <a:pt x="2030258" y="1353505"/>
                  </a:lnTo>
                  <a:lnTo>
                    <a:pt x="0" y="1353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76756" y="246960"/>
              <a:ext cx="1419313" cy="1419313"/>
            </a:xfrm>
            <a:custGeom>
              <a:avLst/>
              <a:gdLst/>
              <a:ahLst/>
              <a:cxnLst/>
              <a:rect l="l" t="t" r="r" b="b"/>
              <a:pathLst>
                <a:path w="1419313" h="1419313">
                  <a:moveTo>
                    <a:pt x="0" y="0"/>
                  </a:moveTo>
                  <a:lnTo>
                    <a:pt x="1419312" y="0"/>
                  </a:lnTo>
                  <a:lnTo>
                    <a:pt x="1419312" y="1419313"/>
                  </a:lnTo>
                  <a:lnTo>
                    <a:pt x="0" y="141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25514" y="4967597"/>
            <a:ext cx="4984785" cy="2938820"/>
            <a:chOff x="0" y="0"/>
            <a:chExt cx="6646380" cy="3918427"/>
          </a:xfrm>
        </p:grpSpPr>
        <p:sp>
          <p:nvSpPr>
            <p:cNvPr id="17" name="Freeform 17"/>
            <p:cNvSpPr/>
            <p:nvPr/>
          </p:nvSpPr>
          <p:spPr>
            <a:xfrm>
              <a:off x="2032964" y="0"/>
              <a:ext cx="2580453" cy="2580453"/>
            </a:xfrm>
            <a:custGeom>
              <a:avLst/>
              <a:gdLst/>
              <a:ahLst/>
              <a:cxnLst/>
              <a:rect l="l" t="t" r="r" b="b"/>
              <a:pathLst>
                <a:path w="2580453" h="2580453">
                  <a:moveTo>
                    <a:pt x="0" y="0"/>
                  </a:moveTo>
                  <a:lnTo>
                    <a:pt x="2580453" y="0"/>
                  </a:lnTo>
                  <a:lnTo>
                    <a:pt x="2580453" y="2580453"/>
                  </a:lnTo>
                  <a:lnTo>
                    <a:pt x="0" y="2580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841453" y="628980"/>
              <a:ext cx="963475" cy="981885"/>
            </a:xfrm>
            <a:custGeom>
              <a:avLst/>
              <a:gdLst/>
              <a:ahLst/>
              <a:cxnLst/>
              <a:rect l="l" t="t" r="r" b="b"/>
              <a:pathLst>
                <a:path w="963475" h="981885">
                  <a:moveTo>
                    <a:pt x="0" y="0"/>
                  </a:moveTo>
                  <a:lnTo>
                    <a:pt x="963474" y="0"/>
                  </a:lnTo>
                  <a:lnTo>
                    <a:pt x="963474" y="981884"/>
                  </a:lnTo>
                  <a:lnTo>
                    <a:pt x="0" y="981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936053"/>
              <a:ext cx="6646380" cy="982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Driver redeem their discount</a:t>
              </a:r>
            </a:p>
            <a:p>
              <a:pPr algn="ctr">
                <a:lnSpc>
                  <a:spcPts val="3077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through ExxonMobil’s LineOA/Website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56971" y="10468"/>
            <a:ext cx="18484211" cy="10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6"/>
              </a:lnSpc>
            </a:pPr>
            <a:r>
              <a:rPr lang="en-US" sz="56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Driver Solution: Marketing Incentive on Driver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53312" y="9838852"/>
            <a:ext cx="49806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20945" y="1540979"/>
            <a:ext cx="10646109" cy="90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410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Bundling Promotion : Operation Flow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533388" y="4363433"/>
            <a:ext cx="6000562" cy="3506723"/>
            <a:chOff x="0" y="0"/>
            <a:chExt cx="8000750" cy="4675631"/>
          </a:xfrm>
        </p:grpSpPr>
        <p:sp>
          <p:nvSpPr>
            <p:cNvPr id="24" name="Freeform 24"/>
            <p:cNvSpPr/>
            <p:nvPr/>
          </p:nvSpPr>
          <p:spPr>
            <a:xfrm>
              <a:off x="2723430" y="784997"/>
              <a:ext cx="3376754" cy="2503019"/>
            </a:xfrm>
            <a:custGeom>
              <a:avLst/>
              <a:gdLst/>
              <a:ahLst/>
              <a:cxnLst/>
              <a:rect l="l" t="t" r="r" b="b"/>
              <a:pathLst>
                <a:path w="3376754" h="2503019">
                  <a:moveTo>
                    <a:pt x="0" y="0"/>
                  </a:moveTo>
                  <a:lnTo>
                    <a:pt x="3376754" y="0"/>
                  </a:lnTo>
                  <a:lnTo>
                    <a:pt x="3376754" y="2503019"/>
                  </a:lnTo>
                  <a:lnTo>
                    <a:pt x="0" y="2503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 flipH="1">
              <a:off x="1355659" y="1778209"/>
              <a:ext cx="1155186" cy="1093095"/>
            </a:xfrm>
            <a:custGeom>
              <a:avLst/>
              <a:gdLst/>
              <a:ahLst/>
              <a:cxnLst/>
              <a:rect l="l" t="t" r="r" b="b"/>
              <a:pathLst>
                <a:path w="1155186" h="1093095">
                  <a:moveTo>
                    <a:pt x="1155186" y="0"/>
                  </a:moveTo>
                  <a:lnTo>
                    <a:pt x="0" y="0"/>
                  </a:lnTo>
                  <a:lnTo>
                    <a:pt x="0" y="1093095"/>
                  </a:lnTo>
                  <a:lnTo>
                    <a:pt x="1155186" y="1093095"/>
                  </a:lnTo>
                  <a:lnTo>
                    <a:pt x="1155186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230828" y="2652423"/>
              <a:ext cx="1240080" cy="826720"/>
            </a:xfrm>
            <a:custGeom>
              <a:avLst/>
              <a:gdLst/>
              <a:ahLst/>
              <a:cxnLst/>
              <a:rect l="l" t="t" r="r" b="b"/>
              <a:pathLst>
                <a:path w="1240080" h="826720">
                  <a:moveTo>
                    <a:pt x="0" y="0"/>
                  </a:moveTo>
                  <a:lnTo>
                    <a:pt x="1240080" y="0"/>
                  </a:lnTo>
                  <a:lnTo>
                    <a:pt x="1240080" y="826720"/>
                  </a:lnTo>
                  <a:lnTo>
                    <a:pt x="0" y="826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460093"/>
              <a:ext cx="8000750" cy="1215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2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Driver comes to refill their </a:t>
              </a:r>
            </a:p>
            <a:p>
              <a:pPr algn="ctr">
                <a:lnSpc>
                  <a:spcPts val="2412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car’s lubricant at</a:t>
              </a:r>
            </a:p>
            <a:p>
              <a:pPr algn="ctr">
                <a:lnSpc>
                  <a:spcPts val="2412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Exxon-Registered Garage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3396678" y="0"/>
              <a:ext cx="2030258" cy="1353505"/>
            </a:xfrm>
            <a:custGeom>
              <a:avLst/>
              <a:gdLst/>
              <a:ahLst/>
              <a:cxnLst/>
              <a:rect l="l" t="t" r="r" b="b"/>
              <a:pathLst>
                <a:path w="2030258" h="1353505">
                  <a:moveTo>
                    <a:pt x="0" y="0"/>
                  </a:moveTo>
                  <a:lnTo>
                    <a:pt x="2030258" y="0"/>
                  </a:lnTo>
                  <a:lnTo>
                    <a:pt x="2030258" y="1353505"/>
                  </a:lnTo>
                  <a:lnTo>
                    <a:pt x="0" y="1353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-523070" y="3162550"/>
            <a:ext cx="8112917" cy="58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3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 time purchase</a:t>
            </a:r>
          </a:p>
        </p:txBody>
      </p:sp>
      <p:sp>
        <p:nvSpPr>
          <p:cNvPr id="30" name="Freeform 30"/>
          <p:cNvSpPr/>
          <p:nvPr/>
        </p:nvSpPr>
        <p:spPr>
          <a:xfrm>
            <a:off x="-1874813" y="4197285"/>
            <a:ext cx="4460488" cy="4114800"/>
          </a:xfrm>
          <a:custGeom>
            <a:avLst/>
            <a:gdLst/>
            <a:ahLst/>
            <a:cxnLst/>
            <a:rect l="l" t="t" r="r" b="b"/>
            <a:pathLst>
              <a:path w="4460488" h="4114800">
                <a:moveTo>
                  <a:pt x="0" y="0"/>
                </a:moveTo>
                <a:lnTo>
                  <a:pt x="4460488" y="0"/>
                </a:lnTo>
                <a:lnTo>
                  <a:pt x="4460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8644393" y="5752622"/>
            <a:ext cx="1379682" cy="977272"/>
            <a:chOff x="0" y="0"/>
            <a:chExt cx="1147486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47486" cy="812800"/>
            </a:xfrm>
            <a:custGeom>
              <a:avLst/>
              <a:gdLst/>
              <a:ahLst/>
              <a:cxnLst/>
              <a:rect l="l" t="t" r="r" b="b"/>
              <a:pathLst>
                <a:path w="1147486" h="812800">
                  <a:moveTo>
                    <a:pt x="1147486" y="406400"/>
                  </a:moveTo>
                  <a:lnTo>
                    <a:pt x="741086" y="0"/>
                  </a:lnTo>
                  <a:lnTo>
                    <a:pt x="7410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1086" y="609600"/>
                  </a:lnTo>
                  <a:lnTo>
                    <a:pt x="741086" y="812800"/>
                  </a:lnTo>
                  <a:lnTo>
                    <a:pt x="1147486" y="406400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46050"/>
              <a:ext cx="104588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827023" y="5752622"/>
            <a:ext cx="1379682" cy="977272"/>
            <a:chOff x="0" y="0"/>
            <a:chExt cx="1147486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47486" cy="812800"/>
            </a:xfrm>
            <a:custGeom>
              <a:avLst/>
              <a:gdLst/>
              <a:ahLst/>
              <a:cxnLst/>
              <a:rect l="l" t="t" r="r" b="b"/>
              <a:pathLst>
                <a:path w="1147486" h="812800">
                  <a:moveTo>
                    <a:pt x="1147486" y="406400"/>
                  </a:moveTo>
                  <a:lnTo>
                    <a:pt x="741086" y="0"/>
                  </a:lnTo>
                  <a:lnTo>
                    <a:pt x="7410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1086" y="609600"/>
                  </a:lnTo>
                  <a:lnTo>
                    <a:pt x="741086" y="812800"/>
                  </a:lnTo>
                  <a:lnTo>
                    <a:pt x="1147486" y="406400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46050"/>
              <a:ext cx="104588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688901" y="7255452"/>
            <a:ext cx="2613119" cy="186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30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</a:t>
            </a:r>
          </a:p>
          <a:p>
            <a:pPr algn="ctr">
              <a:lnSpc>
                <a:spcPts val="3730"/>
              </a:lnSpc>
            </a:pPr>
            <a:r>
              <a:rPr lang="en-US" sz="30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Months Product lifespan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585675" y="5628158"/>
            <a:ext cx="1379682" cy="977272"/>
            <a:chOff x="0" y="0"/>
            <a:chExt cx="1147486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47486" cy="812800"/>
            </a:xfrm>
            <a:custGeom>
              <a:avLst/>
              <a:gdLst/>
              <a:ahLst/>
              <a:cxnLst/>
              <a:rect l="l" t="t" r="r" b="b"/>
              <a:pathLst>
                <a:path w="1147486" h="812800">
                  <a:moveTo>
                    <a:pt x="1147486" y="406400"/>
                  </a:moveTo>
                  <a:lnTo>
                    <a:pt x="741086" y="0"/>
                  </a:lnTo>
                  <a:lnTo>
                    <a:pt x="7410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41086" y="609600"/>
                  </a:lnTo>
                  <a:lnTo>
                    <a:pt x="741086" y="812800"/>
                  </a:lnTo>
                  <a:lnTo>
                    <a:pt x="1147486" y="406400"/>
                  </a:lnTo>
                  <a:close/>
                </a:path>
              </a:pathLst>
            </a:custGeom>
            <a:solidFill>
              <a:srgbClr val="BA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46050"/>
              <a:ext cx="104588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54978"/>
            <a:ext cx="18339264" cy="11083773"/>
            <a:chOff x="0" y="0"/>
            <a:chExt cx="4830094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0094" cy="2919183"/>
            </a:xfrm>
            <a:custGeom>
              <a:avLst/>
              <a:gdLst/>
              <a:ahLst/>
              <a:cxnLst/>
              <a:rect l="l" t="t" r="r" b="b"/>
              <a:pathLst>
                <a:path w="4830094" h="2919183">
                  <a:moveTo>
                    <a:pt x="21530" y="0"/>
                  </a:moveTo>
                  <a:lnTo>
                    <a:pt x="4808565" y="0"/>
                  </a:lnTo>
                  <a:cubicBezTo>
                    <a:pt x="4814275" y="0"/>
                    <a:pt x="4819751" y="2268"/>
                    <a:pt x="4823789" y="6306"/>
                  </a:cubicBezTo>
                  <a:cubicBezTo>
                    <a:pt x="4827826" y="10343"/>
                    <a:pt x="4830094" y="15820"/>
                    <a:pt x="4830094" y="21530"/>
                  </a:cubicBezTo>
                  <a:lnTo>
                    <a:pt x="4830094" y="2897653"/>
                  </a:lnTo>
                  <a:cubicBezTo>
                    <a:pt x="4830094" y="2909544"/>
                    <a:pt x="4820455" y="2919183"/>
                    <a:pt x="4808565" y="2919183"/>
                  </a:cubicBezTo>
                  <a:lnTo>
                    <a:pt x="21530" y="2919183"/>
                  </a:lnTo>
                  <a:cubicBezTo>
                    <a:pt x="15820" y="2919183"/>
                    <a:pt x="10343" y="2916915"/>
                    <a:pt x="6306" y="2912877"/>
                  </a:cubicBezTo>
                  <a:cubicBezTo>
                    <a:pt x="2268" y="2908840"/>
                    <a:pt x="0" y="2903363"/>
                    <a:pt x="0" y="2897653"/>
                  </a:cubicBezTo>
                  <a:lnTo>
                    <a:pt x="0" y="21530"/>
                  </a:lnTo>
                  <a:cubicBezTo>
                    <a:pt x="0" y="9639"/>
                    <a:pt x="9639" y="0"/>
                    <a:pt x="21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0094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63393" y="3993347"/>
            <a:ext cx="3326966" cy="491460"/>
            <a:chOff x="0" y="0"/>
            <a:chExt cx="842175" cy="1244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2175" cy="124406"/>
            </a:xfrm>
            <a:custGeom>
              <a:avLst/>
              <a:gdLst/>
              <a:ahLst/>
              <a:cxnLst/>
              <a:rect l="l" t="t" r="r" b="b"/>
              <a:pathLst>
                <a:path w="842175" h="124406">
                  <a:moveTo>
                    <a:pt x="62203" y="0"/>
                  </a:moveTo>
                  <a:lnTo>
                    <a:pt x="779971" y="0"/>
                  </a:lnTo>
                  <a:cubicBezTo>
                    <a:pt x="814325" y="0"/>
                    <a:pt x="842175" y="27849"/>
                    <a:pt x="842175" y="62203"/>
                  </a:cubicBezTo>
                  <a:lnTo>
                    <a:pt x="842175" y="62203"/>
                  </a:lnTo>
                  <a:cubicBezTo>
                    <a:pt x="842175" y="78700"/>
                    <a:pt x="835621" y="94522"/>
                    <a:pt x="823956" y="106187"/>
                  </a:cubicBezTo>
                  <a:cubicBezTo>
                    <a:pt x="812290" y="117853"/>
                    <a:pt x="796469" y="124406"/>
                    <a:pt x="779971" y="124406"/>
                  </a:cubicBezTo>
                  <a:lnTo>
                    <a:pt x="62203" y="124406"/>
                  </a:lnTo>
                  <a:cubicBezTo>
                    <a:pt x="27849" y="124406"/>
                    <a:pt x="0" y="96557"/>
                    <a:pt x="0" y="62203"/>
                  </a:cubicBezTo>
                  <a:lnTo>
                    <a:pt x="0" y="62203"/>
                  </a:lnTo>
                  <a:cubicBezTo>
                    <a:pt x="0" y="27849"/>
                    <a:pt x="27849" y="0"/>
                    <a:pt x="62203" y="0"/>
                  </a:cubicBezTo>
                  <a:close/>
                </a:path>
              </a:pathLst>
            </a:custGeom>
            <a:solidFill>
              <a:srgbClr val="D22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42175" cy="181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68601" y="9838852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8085" y="2582824"/>
            <a:ext cx="15502210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 the </a:t>
            </a: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incremental impact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Uplift Score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a specific action, typically a marketing campaign or promotional activity, on sales. (RFM Features Can be used)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6752" y="1267365"/>
            <a:ext cx="9498325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Sales Uplift Prediction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Execution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2077" y="7128282"/>
            <a:ext cx="17259300" cy="2044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3"/>
              </a:lnSpc>
            </a:pPr>
            <a:r>
              <a:rPr lang="en-US" sz="2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Optimization:</a:t>
            </a: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Adjust marketing strategies and resource allocation based on which actions drive the most uplift.</a:t>
            </a:r>
          </a:p>
          <a:p>
            <a:pPr algn="l">
              <a:lnSpc>
                <a:spcPts val="4103"/>
              </a:lnSpc>
            </a:pPr>
            <a:r>
              <a:rPr lang="en-US" sz="2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Targeting:</a:t>
            </a: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Focus efforts on customer segments with the highest predicted uplift.</a:t>
            </a:r>
          </a:p>
          <a:p>
            <a:pPr algn="l">
              <a:lnSpc>
                <a:spcPts val="4103"/>
              </a:lnSpc>
            </a:pPr>
            <a:r>
              <a:rPr lang="en-US" sz="2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Evaluation:</a:t>
            </a: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Assess the effectiveness of past campaigns to improve future ones.</a:t>
            </a:r>
          </a:p>
          <a:p>
            <a:pPr algn="l">
              <a:lnSpc>
                <a:spcPts val="4103"/>
              </a:lnSpc>
            </a:pPr>
            <a:r>
              <a:rPr lang="en-US" sz="2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Budgeting:</a:t>
            </a: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Make informed decisions about marketing budgets based on expected returns.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3168" y="4037579"/>
            <a:ext cx="2842076" cy="39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8"/>
              </a:lnSpc>
              <a:spcBef>
                <a:spcPct val="0"/>
              </a:spcBef>
            </a:pPr>
            <a:r>
              <a:rPr lang="en-US" sz="21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Campaign Features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028959" y="3993347"/>
            <a:ext cx="3326966" cy="491460"/>
            <a:chOff x="0" y="0"/>
            <a:chExt cx="842175" cy="1244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42175" cy="124406"/>
            </a:xfrm>
            <a:custGeom>
              <a:avLst/>
              <a:gdLst/>
              <a:ahLst/>
              <a:cxnLst/>
              <a:rect l="l" t="t" r="r" b="b"/>
              <a:pathLst>
                <a:path w="842175" h="124406">
                  <a:moveTo>
                    <a:pt x="62203" y="0"/>
                  </a:moveTo>
                  <a:lnTo>
                    <a:pt x="779971" y="0"/>
                  </a:lnTo>
                  <a:cubicBezTo>
                    <a:pt x="814325" y="0"/>
                    <a:pt x="842175" y="27849"/>
                    <a:pt x="842175" y="62203"/>
                  </a:cubicBezTo>
                  <a:lnTo>
                    <a:pt x="842175" y="62203"/>
                  </a:lnTo>
                  <a:cubicBezTo>
                    <a:pt x="842175" y="78700"/>
                    <a:pt x="835621" y="94522"/>
                    <a:pt x="823956" y="106187"/>
                  </a:cubicBezTo>
                  <a:cubicBezTo>
                    <a:pt x="812290" y="117853"/>
                    <a:pt x="796469" y="124406"/>
                    <a:pt x="779971" y="124406"/>
                  </a:cubicBezTo>
                  <a:lnTo>
                    <a:pt x="62203" y="124406"/>
                  </a:lnTo>
                  <a:cubicBezTo>
                    <a:pt x="27849" y="124406"/>
                    <a:pt x="0" y="96557"/>
                    <a:pt x="0" y="62203"/>
                  </a:cubicBezTo>
                  <a:lnTo>
                    <a:pt x="0" y="62203"/>
                  </a:lnTo>
                  <a:cubicBezTo>
                    <a:pt x="0" y="27849"/>
                    <a:pt x="27849" y="0"/>
                    <a:pt x="62203" y="0"/>
                  </a:cubicBezTo>
                  <a:close/>
                </a:path>
              </a:pathLst>
            </a:custGeom>
            <a:solidFill>
              <a:srgbClr val="D22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42175" cy="181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472448" y="4037579"/>
            <a:ext cx="2438852" cy="39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8"/>
              </a:lnSpc>
              <a:spcBef>
                <a:spcPct val="0"/>
              </a:spcBef>
            </a:pPr>
            <a:r>
              <a:rPr lang="en-US" sz="21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Features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705681" y="3993347"/>
            <a:ext cx="3326966" cy="491460"/>
            <a:chOff x="0" y="0"/>
            <a:chExt cx="842175" cy="1244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42175" cy="124406"/>
            </a:xfrm>
            <a:custGeom>
              <a:avLst/>
              <a:gdLst/>
              <a:ahLst/>
              <a:cxnLst/>
              <a:rect l="l" t="t" r="r" b="b"/>
              <a:pathLst>
                <a:path w="842175" h="124406">
                  <a:moveTo>
                    <a:pt x="62203" y="0"/>
                  </a:moveTo>
                  <a:lnTo>
                    <a:pt x="779971" y="0"/>
                  </a:lnTo>
                  <a:cubicBezTo>
                    <a:pt x="814325" y="0"/>
                    <a:pt x="842175" y="27849"/>
                    <a:pt x="842175" y="62203"/>
                  </a:cubicBezTo>
                  <a:lnTo>
                    <a:pt x="842175" y="62203"/>
                  </a:lnTo>
                  <a:cubicBezTo>
                    <a:pt x="842175" y="78700"/>
                    <a:pt x="835621" y="94522"/>
                    <a:pt x="823956" y="106187"/>
                  </a:cubicBezTo>
                  <a:cubicBezTo>
                    <a:pt x="812290" y="117853"/>
                    <a:pt x="796469" y="124406"/>
                    <a:pt x="779971" y="124406"/>
                  </a:cubicBezTo>
                  <a:lnTo>
                    <a:pt x="62203" y="124406"/>
                  </a:lnTo>
                  <a:cubicBezTo>
                    <a:pt x="27849" y="124406"/>
                    <a:pt x="0" y="96557"/>
                    <a:pt x="0" y="62203"/>
                  </a:cubicBezTo>
                  <a:lnTo>
                    <a:pt x="0" y="62203"/>
                  </a:lnTo>
                  <a:cubicBezTo>
                    <a:pt x="0" y="27849"/>
                    <a:pt x="27849" y="0"/>
                    <a:pt x="62203" y="0"/>
                  </a:cubicBezTo>
                  <a:close/>
                </a:path>
              </a:pathLst>
            </a:custGeom>
            <a:solidFill>
              <a:srgbClr val="D22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42175" cy="181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994526" y="4037579"/>
            <a:ext cx="2828559" cy="39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8"/>
              </a:lnSpc>
              <a:spcBef>
                <a:spcPct val="0"/>
              </a:spcBef>
            </a:pPr>
            <a:r>
              <a:rPr lang="en-US" sz="21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Temporal Features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09329" y="4615953"/>
            <a:ext cx="4815279" cy="208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  <a:spcBef>
                <a:spcPct val="0"/>
              </a:spcBef>
            </a:pPr>
            <a:r>
              <a:rPr lang="en-US" sz="19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Seasonality:</a:t>
            </a:r>
          </a:p>
          <a:p>
            <a:pPr marL="422517" lvl="1" indent="-211258" algn="l">
              <a:lnSpc>
                <a:spcPts val="2739"/>
              </a:lnSpc>
              <a:buFont typeface="Arial"/>
              <a:buChar char="•"/>
            </a:pPr>
            <a:r>
              <a:rPr lang="en-US" sz="19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 of Year: Seasonal trends, holidays, and events</a:t>
            </a:r>
          </a:p>
          <a:p>
            <a:pPr algn="l">
              <a:lnSpc>
                <a:spcPts val="2739"/>
              </a:lnSpc>
              <a:spcBef>
                <a:spcPct val="0"/>
              </a:spcBef>
            </a:pPr>
            <a:r>
              <a:rPr lang="en-US" sz="19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Macro-Economic Indicators:</a:t>
            </a:r>
          </a:p>
          <a:p>
            <a:pPr marL="422517" lvl="1" indent="-211258" algn="l">
              <a:lnSpc>
                <a:spcPts val="2739"/>
              </a:lnSpc>
              <a:spcBef>
                <a:spcPct val="0"/>
              </a:spcBef>
              <a:buFont typeface="Arial"/>
              <a:buChar char="•"/>
            </a:pPr>
            <a:r>
              <a:rPr lang="en-US" sz="19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Unemployment rates, inflation, and consumer confidence.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3393" y="4615953"/>
            <a:ext cx="4196433" cy="174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  <a:spcBef>
                <a:spcPct val="0"/>
              </a:spcBef>
            </a:pPr>
            <a:r>
              <a:rPr lang="en-US" sz="19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Campaign Details:</a:t>
            </a:r>
          </a:p>
          <a:p>
            <a:pPr marL="422517" lvl="1" indent="-211258" algn="l">
              <a:lnSpc>
                <a:spcPts val="2739"/>
              </a:lnSpc>
              <a:buFont typeface="Arial"/>
              <a:buChar char="•"/>
            </a:pPr>
            <a:r>
              <a:rPr lang="en-US" sz="19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Channel, Content, Timing</a:t>
            </a:r>
          </a:p>
          <a:p>
            <a:pPr algn="l">
              <a:lnSpc>
                <a:spcPts val="2739"/>
              </a:lnSpc>
              <a:spcBef>
                <a:spcPct val="0"/>
              </a:spcBef>
            </a:pPr>
            <a:r>
              <a:rPr lang="en-US" sz="19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Spend:</a:t>
            </a:r>
          </a:p>
          <a:p>
            <a:pPr marL="422517" lvl="1" indent="-211258" algn="l">
              <a:lnSpc>
                <a:spcPts val="2739"/>
              </a:lnSpc>
              <a:buFont typeface="Arial"/>
              <a:buChar char="•"/>
            </a:pPr>
            <a:r>
              <a:rPr lang="en-US" sz="19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Budget Allocation, Cost per impression or acquisition.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62918" y="4615953"/>
            <a:ext cx="4897520" cy="174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  <a:spcBef>
                <a:spcPct val="0"/>
              </a:spcBef>
            </a:pPr>
            <a:r>
              <a:rPr lang="en-US" sz="19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Features</a:t>
            </a:r>
          </a:p>
          <a:p>
            <a:pPr marL="422517" lvl="1" indent="-211258" algn="l">
              <a:lnSpc>
                <a:spcPts val="2739"/>
              </a:lnSpc>
              <a:spcBef>
                <a:spcPct val="0"/>
              </a:spcBef>
              <a:buFont typeface="Arial"/>
              <a:buChar char="•"/>
            </a:pPr>
            <a:r>
              <a:rPr lang="en-US" sz="19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Price, Brand, Specifications, Product Category</a:t>
            </a:r>
          </a:p>
          <a:p>
            <a:pPr algn="l">
              <a:lnSpc>
                <a:spcPts val="2739"/>
              </a:lnSpc>
              <a:spcBef>
                <a:spcPct val="0"/>
              </a:spcBef>
            </a:pPr>
            <a:r>
              <a:rPr lang="en-US" sz="19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Discounts and Promotions:</a:t>
            </a:r>
          </a:p>
          <a:p>
            <a:pPr marL="422517" lvl="1" indent="-211258" algn="l">
              <a:lnSpc>
                <a:spcPts val="2739"/>
              </a:lnSpc>
              <a:spcBef>
                <a:spcPct val="0"/>
              </a:spcBef>
              <a:buFont typeface="Arial"/>
              <a:buChar char="•"/>
            </a:pPr>
            <a:r>
              <a:rPr lang="en-US" sz="19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Discount Type, Promotion Duration.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54978"/>
            <a:ext cx="18339264" cy="11083773"/>
            <a:chOff x="0" y="0"/>
            <a:chExt cx="4830094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0094" cy="2919183"/>
            </a:xfrm>
            <a:custGeom>
              <a:avLst/>
              <a:gdLst/>
              <a:ahLst/>
              <a:cxnLst/>
              <a:rect l="l" t="t" r="r" b="b"/>
              <a:pathLst>
                <a:path w="4830094" h="2919183">
                  <a:moveTo>
                    <a:pt x="21530" y="0"/>
                  </a:moveTo>
                  <a:lnTo>
                    <a:pt x="4808565" y="0"/>
                  </a:lnTo>
                  <a:cubicBezTo>
                    <a:pt x="4814275" y="0"/>
                    <a:pt x="4819751" y="2268"/>
                    <a:pt x="4823789" y="6306"/>
                  </a:cubicBezTo>
                  <a:cubicBezTo>
                    <a:pt x="4827826" y="10343"/>
                    <a:pt x="4830094" y="15820"/>
                    <a:pt x="4830094" y="21530"/>
                  </a:cubicBezTo>
                  <a:lnTo>
                    <a:pt x="4830094" y="2897653"/>
                  </a:lnTo>
                  <a:cubicBezTo>
                    <a:pt x="4830094" y="2909544"/>
                    <a:pt x="4820455" y="2919183"/>
                    <a:pt x="4808565" y="2919183"/>
                  </a:cubicBezTo>
                  <a:lnTo>
                    <a:pt x="21530" y="2919183"/>
                  </a:lnTo>
                  <a:cubicBezTo>
                    <a:pt x="15820" y="2919183"/>
                    <a:pt x="10343" y="2916915"/>
                    <a:pt x="6306" y="2912877"/>
                  </a:cubicBezTo>
                  <a:cubicBezTo>
                    <a:pt x="2268" y="2908840"/>
                    <a:pt x="0" y="2903363"/>
                    <a:pt x="0" y="2897653"/>
                  </a:cubicBezTo>
                  <a:lnTo>
                    <a:pt x="0" y="21530"/>
                  </a:lnTo>
                  <a:cubicBezTo>
                    <a:pt x="0" y="9639"/>
                    <a:pt x="9639" y="0"/>
                    <a:pt x="21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0094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768601" y="9838852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2110355" y="1746727"/>
          <a:ext cx="5148945" cy="2980269"/>
        </p:xfrm>
        <a:graphic>
          <a:graphicData uri="http://schemas.openxmlformats.org/drawingml/2006/table">
            <a:tbl>
              <a:tblPr/>
              <a:tblGrid>
                <a:gridCol w="1287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7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Tier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Precision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Recall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F1-Score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0.98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Mid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0.94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0.97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0.93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0.96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712">
                <a:tc gridSpan="4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712">
                <a:tc gridSpan="3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E3934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0.98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110355" y="5899972"/>
          <a:ext cx="5148945" cy="2980269"/>
        </p:xfrm>
        <a:graphic>
          <a:graphicData uri="http://schemas.openxmlformats.org/drawingml/2006/table">
            <a:tbl>
              <a:tblPr/>
              <a:tblGrid>
                <a:gridCol w="1287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7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Tier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Precision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Recall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F1-Score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Mid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0.98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0.99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0.96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0.98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712">
                <a:tc gridSpan="4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712">
                <a:tc gridSpan="3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E3934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0.99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724803" y="2613210"/>
            <a:ext cx="1114892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Segment next month's Customer Tier and prepare appropriate rewards.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1100" y="3443255"/>
            <a:ext cx="6556335" cy="377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Based on RFM Score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Recency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RecencyCluster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FrequencyCluster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Monetary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MonetaryCluster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OverallScore (RFM Score)</a:t>
            </a: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ED1B2D"/>
                </a:solidFill>
                <a:latin typeface="Poppins"/>
                <a:ea typeface="Poppins"/>
                <a:cs typeface="Poppins"/>
                <a:sym typeface="Poppins"/>
              </a:rPr>
              <a:t>Tier Segment (Target)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10355" y="1323238"/>
            <a:ext cx="242212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Retail CLV Prediction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2400" y="4870987"/>
            <a:ext cx="1866900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  <a:spcBef>
                <a:spcPct val="0"/>
              </a:spcBef>
            </a:pPr>
            <a:r>
              <a:rPr lang="en-US" sz="18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Model: </a:t>
            </a:r>
            <a:r>
              <a:rPr lang="en-US" sz="188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10355" y="5450392"/>
            <a:ext cx="262790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Garage CLV Prediction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92400" y="9005615"/>
            <a:ext cx="1866900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  <a:spcBef>
                <a:spcPct val="0"/>
              </a:spcBef>
            </a:pPr>
            <a:r>
              <a:rPr lang="en-US" sz="18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Model: </a:t>
            </a:r>
            <a:r>
              <a:rPr lang="en-US" sz="188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4803" y="8215195"/>
            <a:ext cx="10565835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*Future Advancement: Increased datasets and performed feature engineering to optimize clustering performance.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4803" y="1339586"/>
            <a:ext cx="7939019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RFM/Tier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9080" y="17695"/>
            <a:ext cx="16592316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&amp; Retail Solution: Ranking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9080" y="1452934"/>
            <a:ext cx="8953389" cy="3653222"/>
          </a:xfrm>
          <a:custGeom>
            <a:avLst/>
            <a:gdLst/>
            <a:ahLst/>
            <a:cxnLst/>
            <a:rect l="l" t="t" r="r" b="b"/>
            <a:pathLst>
              <a:path w="8953389" h="3653222">
                <a:moveTo>
                  <a:pt x="0" y="0"/>
                </a:moveTo>
                <a:lnTo>
                  <a:pt x="8953389" y="0"/>
                </a:lnTo>
                <a:lnTo>
                  <a:pt x="8953389" y="3653222"/>
                </a:lnTo>
                <a:lnTo>
                  <a:pt x="0" y="3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113747" y="5408161"/>
            <a:ext cx="6338668" cy="4081060"/>
          </a:xfrm>
          <a:custGeom>
            <a:avLst/>
            <a:gdLst/>
            <a:ahLst/>
            <a:cxnLst/>
            <a:rect l="l" t="t" r="r" b="b"/>
            <a:pathLst>
              <a:path w="6338668" h="4081060">
                <a:moveTo>
                  <a:pt x="0" y="0"/>
                </a:moveTo>
                <a:lnTo>
                  <a:pt x="6338668" y="0"/>
                </a:lnTo>
                <a:lnTo>
                  <a:pt x="6338668" y="4081061"/>
                </a:lnTo>
                <a:lnTo>
                  <a:pt x="0" y="4081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1689" y="5408161"/>
            <a:ext cx="4074858" cy="4081060"/>
          </a:xfrm>
          <a:custGeom>
            <a:avLst/>
            <a:gdLst/>
            <a:ahLst/>
            <a:cxnLst/>
            <a:rect l="l" t="t" r="r" b="b"/>
            <a:pathLst>
              <a:path w="4074858" h="4081060">
                <a:moveTo>
                  <a:pt x="0" y="0"/>
                </a:moveTo>
                <a:lnTo>
                  <a:pt x="4074858" y="0"/>
                </a:lnTo>
                <a:lnTo>
                  <a:pt x="4074858" y="4081061"/>
                </a:lnTo>
                <a:lnTo>
                  <a:pt x="0" y="4081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907829" y="5408161"/>
            <a:ext cx="5798482" cy="4081060"/>
          </a:xfrm>
          <a:custGeom>
            <a:avLst/>
            <a:gdLst/>
            <a:ahLst/>
            <a:cxnLst/>
            <a:rect l="l" t="t" r="r" b="b"/>
            <a:pathLst>
              <a:path w="5798482" h="4081060">
                <a:moveTo>
                  <a:pt x="0" y="0"/>
                </a:moveTo>
                <a:lnTo>
                  <a:pt x="5798482" y="0"/>
                </a:lnTo>
                <a:lnTo>
                  <a:pt x="5798482" y="4081061"/>
                </a:lnTo>
                <a:lnTo>
                  <a:pt x="0" y="4081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353600" y="1452934"/>
            <a:ext cx="7505125" cy="2966732"/>
          </a:xfrm>
          <a:custGeom>
            <a:avLst/>
            <a:gdLst/>
            <a:ahLst/>
            <a:cxnLst/>
            <a:rect l="l" t="t" r="r" b="b"/>
            <a:pathLst>
              <a:path w="7505125" h="2966732">
                <a:moveTo>
                  <a:pt x="0" y="0"/>
                </a:moveTo>
                <a:lnTo>
                  <a:pt x="7505125" y="0"/>
                </a:lnTo>
                <a:lnTo>
                  <a:pt x="7505125" y="2966732"/>
                </a:lnTo>
                <a:lnTo>
                  <a:pt x="0" y="2966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Retail/Reseller Customer Segment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66073" y="9838852"/>
            <a:ext cx="385305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64768" y="7896991"/>
            <a:ext cx="9570897" cy="985710"/>
            <a:chOff x="0" y="0"/>
            <a:chExt cx="2520730" cy="2596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20730" cy="259611"/>
            </a:xfrm>
            <a:custGeom>
              <a:avLst/>
              <a:gdLst/>
              <a:ahLst/>
              <a:cxnLst/>
              <a:rect l="l" t="t" r="r" b="b"/>
              <a:pathLst>
                <a:path w="2520730" h="259611">
                  <a:moveTo>
                    <a:pt x="12134" y="0"/>
                  </a:moveTo>
                  <a:lnTo>
                    <a:pt x="2508596" y="0"/>
                  </a:lnTo>
                  <a:cubicBezTo>
                    <a:pt x="2515298" y="0"/>
                    <a:pt x="2520730" y="5432"/>
                    <a:pt x="2520730" y="12134"/>
                  </a:cubicBezTo>
                  <a:lnTo>
                    <a:pt x="2520730" y="247477"/>
                  </a:lnTo>
                  <a:cubicBezTo>
                    <a:pt x="2520730" y="250695"/>
                    <a:pt x="2519452" y="253781"/>
                    <a:pt x="2517176" y="256057"/>
                  </a:cubicBezTo>
                  <a:cubicBezTo>
                    <a:pt x="2514901" y="258332"/>
                    <a:pt x="2511815" y="259611"/>
                    <a:pt x="2508596" y="259611"/>
                  </a:cubicBezTo>
                  <a:lnTo>
                    <a:pt x="12134" y="259611"/>
                  </a:lnTo>
                  <a:cubicBezTo>
                    <a:pt x="8916" y="259611"/>
                    <a:pt x="5829" y="258332"/>
                    <a:pt x="3554" y="256057"/>
                  </a:cubicBezTo>
                  <a:cubicBezTo>
                    <a:pt x="1278" y="253781"/>
                    <a:pt x="0" y="250695"/>
                    <a:pt x="0" y="247477"/>
                  </a:cubicBezTo>
                  <a:lnTo>
                    <a:pt x="0" y="12134"/>
                  </a:lnTo>
                  <a:cubicBezTo>
                    <a:pt x="0" y="8916"/>
                    <a:pt x="1278" y="5829"/>
                    <a:pt x="3554" y="3554"/>
                  </a:cubicBezTo>
                  <a:cubicBezTo>
                    <a:pt x="5829" y="1278"/>
                    <a:pt x="8916" y="0"/>
                    <a:pt x="12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22E13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520730" cy="31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90859" y="4098211"/>
            <a:ext cx="3973682" cy="4784490"/>
            <a:chOff x="0" y="0"/>
            <a:chExt cx="1046567" cy="12601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6567" cy="1260113"/>
            </a:xfrm>
            <a:custGeom>
              <a:avLst/>
              <a:gdLst/>
              <a:ahLst/>
              <a:cxnLst/>
              <a:rect l="l" t="t" r="r" b="b"/>
              <a:pathLst>
                <a:path w="1046567" h="1260113">
                  <a:moveTo>
                    <a:pt x="29224" y="0"/>
                  </a:moveTo>
                  <a:lnTo>
                    <a:pt x="1017342" y="0"/>
                  </a:lnTo>
                  <a:cubicBezTo>
                    <a:pt x="1025093" y="0"/>
                    <a:pt x="1032526" y="3079"/>
                    <a:pt x="1038007" y="8560"/>
                  </a:cubicBezTo>
                  <a:cubicBezTo>
                    <a:pt x="1043488" y="14040"/>
                    <a:pt x="1046567" y="21474"/>
                    <a:pt x="1046567" y="29224"/>
                  </a:cubicBezTo>
                  <a:lnTo>
                    <a:pt x="1046567" y="1230888"/>
                  </a:lnTo>
                  <a:cubicBezTo>
                    <a:pt x="1046567" y="1238639"/>
                    <a:pt x="1043488" y="1246072"/>
                    <a:pt x="1038007" y="1251553"/>
                  </a:cubicBezTo>
                  <a:cubicBezTo>
                    <a:pt x="1032526" y="1257034"/>
                    <a:pt x="1025093" y="1260113"/>
                    <a:pt x="1017342" y="1260113"/>
                  </a:cubicBezTo>
                  <a:lnTo>
                    <a:pt x="29224" y="1260113"/>
                  </a:lnTo>
                  <a:cubicBezTo>
                    <a:pt x="21474" y="1260113"/>
                    <a:pt x="14040" y="1257034"/>
                    <a:pt x="8560" y="1251553"/>
                  </a:cubicBezTo>
                  <a:cubicBezTo>
                    <a:pt x="3079" y="1246072"/>
                    <a:pt x="0" y="1238639"/>
                    <a:pt x="0" y="1230888"/>
                  </a:cubicBezTo>
                  <a:lnTo>
                    <a:pt x="0" y="29224"/>
                  </a:lnTo>
                  <a:cubicBezTo>
                    <a:pt x="0" y="21474"/>
                    <a:pt x="3079" y="14040"/>
                    <a:pt x="8560" y="8560"/>
                  </a:cubicBezTo>
                  <a:cubicBezTo>
                    <a:pt x="14040" y="3079"/>
                    <a:pt x="21474" y="0"/>
                    <a:pt x="292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22E13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46567" cy="131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69040" y="5627525"/>
            <a:ext cx="417320" cy="1758300"/>
            <a:chOff x="0" y="0"/>
            <a:chExt cx="664651" cy="28003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4651" cy="2800384"/>
            </a:xfrm>
            <a:custGeom>
              <a:avLst/>
              <a:gdLst/>
              <a:ahLst/>
              <a:cxnLst/>
              <a:rect l="l" t="t" r="r" b="b"/>
              <a:pathLst>
                <a:path w="664651" h="2800384">
                  <a:moveTo>
                    <a:pt x="332326" y="2800384"/>
                  </a:moveTo>
                  <a:lnTo>
                    <a:pt x="0" y="2393984"/>
                  </a:lnTo>
                  <a:lnTo>
                    <a:pt x="203200" y="2393984"/>
                  </a:lnTo>
                  <a:lnTo>
                    <a:pt x="203200" y="0"/>
                  </a:lnTo>
                  <a:lnTo>
                    <a:pt x="461451" y="0"/>
                  </a:lnTo>
                  <a:lnTo>
                    <a:pt x="461451" y="2393984"/>
                  </a:lnTo>
                  <a:lnTo>
                    <a:pt x="664651" y="2393984"/>
                  </a:lnTo>
                  <a:lnTo>
                    <a:pt x="332326" y="2800384"/>
                  </a:lnTo>
                  <a:close/>
                </a:path>
              </a:pathLst>
            </a:custGeom>
            <a:solidFill>
              <a:srgbClr val="8C72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200" y="-57150"/>
              <a:ext cx="258251" cy="275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4744773" y="7950144"/>
            <a:ext cx="392429" cy="1001325"/>
            <a:chOff x="0" y="0"/>
            <a:chExt cx="627985" cy="16023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7986" cy="1602374"/>
            </a:xfrm>
            <a:custGeom>
              <a:avLst/>
              <a:gdLst/>
              <a:ahLst/>
              <a:cxnLst/>
              <a:rect l="l" t="t" r="r" b="b"/>
              <a:pathLst>
                <a:path w="627986" h="1602374">
                  <a:moveTo>
                    <a:pt x="313993" y="1602374"/>
                  </a:moveTo>
                  <a:lnTo>
                    <a:pt x="0" y="1195974"/>
                  </a:lnTo>
                  <a:lnTo>
                    <a:pt x="203200" y="1195974"/>
                  </a:lnTo>
                  <a:lnTo>
                    <a:pt x="203200" y="0"/>
                  </a:lnTo>
                  <a:lnTo>
                    <a:pt x="424786" y="0"/>
                  </a:lnTo>
                  <a:lnTo>
                    <a:pt x="424786" y="1195974"/>
                  </a:lnTo>
                  <a:lnTo>
                    <a:pt x="627986" y="1195974"/>
                  </a:lnTo>
                  <a:lnTo>
                    <a:pt x="313993" y="1602374"/>
                  </a:lnTo>
                  <a:close/>
                </a:path>
              </a:pathLst>
            </a:custGeom>
            <a:solidFill>
              <a:srgbClr val="8C72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200" y="-57150"/>
              <a:ext cx="221585" cy="1557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605359" y="5627525"/>
            <a:ext cx="3409320" cy="3918758"/>
          </a:xfrm>
          <a:custGeom>
            <a:avLst/>
            <a:gdLst/>
            <a:ahLst/>
            <a:cxnLst/>
            <a:rect l="l" t="t" r="r" b="b"/>
            <a:pathLst>
              <a:path w="3409320" h="3918758">
                <a:moveTo>
                  <a:pt x="0" y="0"/>
                </a:moveTo>
                <a:lnTo>
                  <a:pt x="3409320" y="0"/>
                </a:lnTo>
                <a:lnTo>
                  <a:pt x="3409320" y="3918758"/>
                </a:lnTo>
                <a:lnTo>
                  <a:pt x="0" y="391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9436460" y="1373491"/>
            <a:ext cx="0" cy="6213414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259207" y="1674700"/>
            <a:ext cx="763059" cy="782624"/>
          </a:xfrm>
          <a:custGeom>
            <a:avLst/>
            <a:gdLst/>
            <a:ahLst/>
            <a:cxnLst/>
            <a:rect l="l" t="t" r="r" b="b"/>
            <a:pathLst>
              <a:path w="763059" h="782624">
                <a:moveTo>
                  <a:pt x="0" y="0"/>
                </a:moveTo>
                <a:lnTo>
                  <a:pt x="763059" y="0"/>
                </a:lnTo>
                <a:lnTo>
                  <a:pt x="763059" y="782624"/>
                </a:lnTo>
                <a:lnTo>
                  <a:pt x="0" y="782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388791" y="1518905"/>
            <a:ext cx="729523" cy="881599"/>
          </a:xfrm>
          <a:custGeom>
            <a:avLst/>
            <a:gdLst/>
            <a:ahLst/>
            <a:cxnLst/>
            <a:rect l="l" t="t" r="r" b="b"/>
            <a:pathLst>
              <a:path w="729523" h="881599">
                <a:moveTo>
                  <a:pt x="0" y="0"/>
                </a:moveTo>
                <a:lnTo>
                  <a:pt x="729523" y="0"/>
                </a:lnTo>
                <a:lnTo>
                  <a:pt x="729523" y="881600"/>
                </a:lnTo>
                <a:lnTo>
                  <a:pt x="0" y="88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7597720" y="9838852"/>
            <a:ext cx="453657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5102" y="1588975"/>
            <a:ext cx="535007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RFM/Tier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50041" y="1588975"/>
            <a:ext cx="5095875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Churn Prediction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87161" y="2652893"/>
            <a:ext cx="1832917" cy="70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DE3934"/>
                </a:solidFill>
                <a:latin typeface="Canva Sans"/>
                <a:ea typeface="Canva Sans"/>
                <a:cs typeface="Canva Sans"/>
                <a:sym typeface="Canva Sans"/>
              </a:rPr>
              <a:t>ecency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0730" y="2493121"/>
            <a:ext cx="443754" cy="89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7"/>
              </a:lnSpc>
            </a:pPr>
            <a:r>
              <a:rPr lang="en-US" sz="5234">
                <a:solidFill>
                  <a:srgbClr val="DE39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01497" y="4290662"/>
            <a:ext cx="2426233" cy="70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DE3934"/>
                </a:solidFill>
                <a:latin typeface="Canva Sans"/>
                <a:ea typeface="Canva Sans"/>
                <a:cs typeface="Canva Sans"/>
                <a:sym typeface="Canva Sans"/>
              </a:rPr>
              <a:t>requency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0730" y="4153503"/>
            <a:ext cx="383643" cy="89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7"/>
              </a:lnSpc>
            </a:pPr>
            <a:r>
              <a:rPr lang="en-US" sz="5234">
                <a:solidFill>
                  <a:srgbClr val="DE39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53707" y="5969616"/>
            <a:ext cx="2001435" cy="70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DE3934"/>
                </a:solidFill>
                <a:latin typeface="Canva Sans"/>
                <a:ea typeface="Canva Sans"/>
                <a:cs typeface="Canva Sans"/>
                <a:sym typeface="Canva Sans"/>
              </a:rPr>
              <a:t>onetary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1422" y="5819847"/>
            <a:ext cx="612401" cy="89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7"/>
              </a:lnSpc>
            </a:pPr>
            <a:r>
              <a:rPr lang="en-US" sz="5234">
                <a:solidFill>
                  <a:srgbClr val="DE39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39080" y="17695"/>
            <a:ext cx="8739096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Data Situation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57819" y="3447965"/>
            <a:ext cx="81663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recently a customer made a purchase.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85102" y="7941219"/>
            <a:ext cx="347513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RFM Scores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57819" y="5104785"/>
            <a:ext cx="826909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often a customer makes a purchase.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5254" y="6771129"/>
            <a:ext cx="76735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points a customer has earned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35664" y="2622713"/>
            <a:ext cx="712363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Understanding why customers stop using a company's products / services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664567" y="4390529"/>
            <a:ext cx="342626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Identification of At-Risk Customers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01519" y="7513642"/>
            <a:ext cx="355236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Personalized Retention Strategies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22625" y="8149181"/>
            <a:ext cx="434228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identifies similar groups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343156"/>
            <a:ext cx="8704920" cy="4136909"/>
          </a:xfrm>
          <a:custGeom>
            <a:avLst/>
            <a:gdLst/>
            <a:ahLst/>
            <a:cxnLst/>
            <a:rect l="l" t="t" r="r" b="b"/>
            <a:pathLst>
              <a:path w="8704920" h="4136909">
                <a:moveTo>
                  <a:pt x="0" y="0"/>
                </a:moveTo>
                <a:lnTo>
                  <a:pt x="8704920" y="0"/>
                </a:lnTo>
                <a:lnTo>
                  <a:pt x="8704920" y="4136910"/>
                </a:lnTo>
                <a:lnTo>
                  <a:pt x="0" y="413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917193" y="5621195"/>
            <a:ext cx="5783636" cy="4034158"/>
          </a:xfrm>
          <a:custGeom>
            <a:avLst/>
            <a:gdLst/>
            <a:ahLst/>
            <a:cxnLst/>
            <a:rect l="l" t="t" r="r" b="b"/>
            <a:pathLst>
              <a:path w="5783636" h="4034158">
                <a:moveTo>
                  <a:pt x="0" y="0"/>
                </a:moveTo>
                <a:lnTo>
                  <a:pt x="5783636" y="0"/>
                </a:lnTo>
                <a:lnTo>
                  <a:pt x="5783636" y="4034158"/>
                </a:lnTo>
                <a:lnTo>
                  <a:pt x="0" y="4034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5621195"/>
            <a:ext cx="3954456" cy="4034158"/>
          </a:xfrm>
          <a:custGeom>
            <a:avLst/>
            <a:gdLst/>
            <a:ahLst/>
            <a:cxnLst/>
            <a:rect l="l" t="t" r="r" b="b"/>
            <a:pathLst>
              <a:path w="3954456" h="4034158">
                <a:moveTo>
                  <a:pt x="0" y="0"/>
                </a:moveTo>
                <a:lnTo>
                  <a:pt x="3954456" y="0"/>
                </a:lnTo>
                <a:lnTo>
                  <a:pt x="3954456" y="4034158"/>
                </a:lnTo>
                <a:lnTo>
                  <a:pt x="0" y="4034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40257" y="1885942"/>
            <a:ext cx="7628344" cy="3051338"/>
          </a:xfrm>
          <a:custGeom>
            <a:avLst/>
            <a:gdLst/>
            <a:ahLst/>
            <a:cxnLst/>
            <a:rect l="l" t="t" r="r" b="b"/>
            <a:pathLst>
              <a:path w="7628344" h="3051338">
                <a:moveTo>
                  <a:pt x="0" y="0"/>
                </a:moveTo>
                <a:lnTo>
                  <a:pt x="7628344" y="0"/>
                </a:lnTo>
                <a:lnTo>
                  <a:pt x="7628344" y="3051338"/>
                </a:lnTo>
                <a:lnTo>
                  <a:pt x="0" y="3051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584253" y="5621195"/>
            <a:ext cx="5731842" cy="4034158"/>
          </a:xfrm>
          <a:custGeom>
            <a:avLst/>
            <a:gdLst/>
            <a:ahLst/>
            <a:cxnLst/>
            <a:rect l="l" t="t" r="r" b="b"/>
            <a:pathLst>
              <a:path w="5731842" h="4034158">
                <a:moveTo>
                  <a:pt x="0" y="0"/>
                </a:moveTo>
                <a:lnTo>
                  <a:pt x="5731842" y="0"/>
                </a:lnTo>
                <a:lnTo>
                  <a:pt x="5731842" y="4034158"/>
                </a:lnTo>
                <a:lnTo>
                  <a:pt x="0" y="4034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Garage Customer Segment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00829" y="9838852"/>
            <a:ext cx="350549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54978"/>
            <a:ext cx="18339264" cy="11083773"/>
            <a:chOff x="0" y="0"/>
            <a:chExt cx="4830094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0094" cy="2919183"/>
            </a:xfrm>
            <a:custGeom>
              <a:avLst/>
              <a:gdLst/>
              <a:ahLst/>
              <a:cxnLst/>
              <a:rect l="l" t="t" r="r" b="b"/>
              <a:pathLst>
                <a:path w="4830094" h="2919183">
                  <a:moveTo>
                    <a:pt x="21530" y="0"/>
                  </a:moveTo>
                  <a:lnTo>
                    <a:pt x="4808565" y="0"/>
                  </a:lnTo>
                  <a:cubicBezTo>
                    <a:pt x="4814275" y="0"/>
                    <a:pt x="4819751" y="2268"/>
                    <a:pt x="4823789" y="6306"/>
                  </a:cubicBezTo>
                  <a:cubicBezTo>
                    <a:pt x="4827826" y="10343"/>
                    <a:pt x="4830094" y="15820"/>
                    <a:pt x="4830094" y="21530"/>
                  </a:cubicBezTo>
                  <a:lnTo>
                    <a:pt x="4830094" y="2897653"/>
                  </a:lnTo>
                  <a:cubicBezTo>
                    <a:pt x="4830094" y="2909544"/>
                    <a:pt x="4820455" y="2919183"/>
                    <a:pt x="4808565" y="2919183"/>
                  </a:cubicBezTo>
                  <a:lnTo>
                    <a:pt x="21530" y="2919183"/>
                  </a:lnTo>
                  <a:cubicBezTo>
                    <a:pt x="15820" y="2919183"/>
                    <a:pt x="10343" y="2916915"/>
                    <a:pt x="6306" y="2912877"/>
                  </a:cubicBezTo>
                  <a:cubicBezTo>
                    <a:pt x="2268" y="2908840"/>
                    <a:pt x="0" y="2903363"/>
                    <a:pt x="0" y="2897653"/>
                  </a:cubicBezTo>
                  <a:lnTo>
                    <a:pt x="0" y="21530"/>
                  </a:lnTo>
                  <a:cubicBezTo>
                    <a:pt x="0" y="9639"/>
                    <a:pt x="9639" y="0"/>
                    <a:pt x="21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0094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768601" y="9838852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1817575" y="3836745"/>
          <a:ext cx="5767525" cy="2943225"/>
        </p:xfrm>
        <a:graphic>
          <a:graphicData uri="http://schemas.openxmlformats.org/drawingml/2006/table">
            <a:tbl>
              <a:tblPr/>
              <a:tblGrid>
                <a:gridCol w="1908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6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Churn_status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Precision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Recall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F1-Score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False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0.81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0.91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0.85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64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True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0.33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0.17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0.23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645">
                <a:tc gridSpan="4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645">
                <a:tc gridSpan="3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DE3934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0.76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724803" y="1441636"/>
            <a:ext cx="7939019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803" y="2736401"/>
            <a:ext cx="1078887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 Churn Customer and using Marketing Incentive on the Target.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663390"/>
            <a:ext cx="6556335" cy="335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Based on RFM Score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Recency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Monetary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OverallScore (RFM Score)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Transaction Time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Elapsed Time Since Latest Transaction</a:t>
            </a: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ED1B2D"/>
                </a:solidFill>
                <a:latin typeface="Poppins"/>
                <a:ea typeface="Poppins"/>
                <a:cs typeface="Poppins"/>
                <a:sym typeface="Poppins"/>
              </a:rPr>
              <a:t>Churn Status (Target)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17575" y="3305250"/>
            <a:ext cx="264675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Prediction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1667" y="6999045"/>
            <a:ext cx="238343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178" y="17695"/>
            <a:ext cx="17470909" cy="9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55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&amp; Retail Solution: Churn Prevention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Analysis 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BA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4803" y="8215195"/>
            <a:ext cx="10565835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*Future Advancement: Increased datasets and performed feature engineering to optimize clustering performance.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74774" y="3770070"/>
            <a:ext cx="4715864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Sales variance between last month and this month is significant.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Sales trends over time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20826" y="4483481"/>
            <a:ext cx="186895" cy="63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1"/>
              </a:lnSpc>
            </a:pPr>
            <a:r>
              <a:rPr lang="en-US" sz="351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+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86476" y="1242677"/>
            <a:ext cx="12715047" cy="3900823"/>
          </a:xfrm>
          <a:custGeom>
            <a:avLst/>
            <a:gdLst/>
            <a:ahLst/>
            <a:cxnLst/>
            <a:rect l="l" t="t" r="r" b="b"/>
            <a:pathLst>
              <a:path w="12715047" h="3900823">
                <a:moveTo>
                  <a:pt x="0" y="0"/>
                </a:moveTo>
                <a:lnTo>
                  <a:pt x="12715048" y="0"/>
                </a:lnTo>
                <a:lnTo>
                  <a:pt x="12715048" y="3900823"/>
                </a:lnTo>
                <a:lnTo>
                  <a:pt x="0" y="3900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2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82785" y="5664545"/>
            <a:ext cx="7865586" cy="3877917"/>
          </a:xfrm>
          <a:custGeom>
            <a:avLst/>
            <a:gdLst/>
            <a:ahLst/>
            <a:cxnLst/>
            <a:rect l="l" t="t" r="r" b="b"/>
            <a:pathLst>
              <a:path w="7865586" h="3877917">
                <a:moveTo>
                  <a:pt x="0" y="0"/>
                </a:moveTo>
                <a:lnTo>
                  <a:pt x="7865586" y="0"/>
                </a:lnTo>
                <a:lnTo>
                  <a:pt x="7865586" y="3877917"/>
                </a:lnTo>
                <a:lnTo>
                  <a:pt x="0" y="3877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101597" y="5126347"/>
            <a:ext cx="6540323" cy="4954313"/>
          </a:xfrm>
          <a:custGeom>
            <a:avLst/>
            <a:gdLst/>
            <a:ahLst/>
            <a:cxnLst/>
            <a:rect l="l" t="t" r="r" b="b"/>
            <a:pathLst>
              <a:path w="6540323" h="4954313">
                <a:moveTo>
                  <a:pt x="0" y="0"/>
                </a:moveTo>
                <a:lnTo>
                  <a:pt x="6540323" y="0"/>
                </a:lnTo>
                <a:lnTo>
                  <a:pt x="6540323" y="4954313"/>
                </a:lnTo>
                <a:lnTo>
                  <a:pt x="0" y="4954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7" t="-431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Retail Churn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66073" y="9838852"/>
            <a:ext cx="385305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54978"/>
            <a:ext cx="18339264" cy="11083773"/>
            <a:chOff x="0" y="0"/>
            <a:chExt cx="4830094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0094" cy="2919183"/>
            </a:xfrm>
            <a:custGeom>
              <a:avLst/>
              <a:gdLst/>
              <a:ahLst/>
              <a:cxnLst/>
              <a:rect l="l" t="t" r="r" b="b"/>
              <a:pathLst>
                <a:path w="4830094" h="2919183">
                  <a:moveTo>
                    <a:pt x="21530" y="0"/>
                  </a:moveTo>
                  <a:lnTo>
                    <a:pt x="4808565" y="0"/>
                  </a:lnTo>
                  <a:cubicBezTo>
                    <a:pt x="4814275" y="0"/>
                    <a:pt x="4819751" y="2268"/>
                    <a:pt x="4823789" y="6306"/>
                  </a:cubicBezTo>
                  <a:cubicBezTo>
                    <a:pt x="4827826" y="10343"/>
                    <a:pt x="4830094" y="15820"/>
                    <a:pt x="4830094" y="21530"/>
                  </a:cubicBezTo>
                  <a:lnTo>
                    <a:pt x="4830094" y="2897653"/>
                  </a:lnTo>
                  <a:cubicBezTo>
                    <a:pt x="4830094" y="2909544"/>
                    <a:pt x="4820455" y="2919183"/>
                    <a:pt x="4808565" y="2919183"/>
                  </a:cubicBezTo>
                  <a:lnTo>
                    <a:pt x="21530" y="2919183"/>
                  </a:lnTo>
                  <a:cubicBezTo>
                    <a:pt x="15820" y="2919183"/>
                    <a:pt x="10343" y="2916915"/>
                    <a:pt x="6306" y="2912877"/>
                  </a:cubicBezTo>
                  <a:cubicBezTo>
                    <a:pt x="2268" y="2908840"/>
                    <a:pt x="0" y="2903363"/>
                    <a:pt x="0" y="2897653"/>
                  </a:cubicBezTo>
                  <a:lnTo>
                    <a:pt x="0" y="21530"/>
                  </a:lnTo>
                  <a:cubicBezTo>
                    <a:pt x="0" y="9639"/>
                    <a:pt x="9639" y="0"/>
                    <a:pt x="21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0094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470590" y="5487973"/>
            <a:ext cx="6426158" cy="1978393"/>
            <a:chOff x="0" y="0"/>
            <a:chExt cx="8568210" cy="26378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35553" cy="2637857"/>
            </a:xfrm>
            <a:custGeom>
              <a:avLst/>
              <a:gdLst/>
              <a:ahLst/>
              <a:cxnLst/>
              <a:rect l="l" t="t" r="r" b="b"/>
              <a:pathLst>
                <a:path w="4935553" h="2637857">
                  <a:moveTo>
                    <a:pt x="0" y="0"/>
                  </a:moveTo>
                  <a:lnTo>
                    <a:pt x="4935553" y="0"/>
                  </a:lnTo>
                  <a:lnTo>
                    <a:pt x="4935553" y="2637857"/>
                  </a:lnTo>
                  <a:lnTo>
                    <a:pt x="0" y="2637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576" t="-87597" r="-538508" b="-31480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935553" y="0"/>
              <a:ext cx="3632658" cy="2637857"/>
            </a:xfrm>
            <a:custGeom>
              <a:avLst/>
              <a:gdLst/>
              <a:ahLst/>
              <a:cxnLst/>
              <a:rect l="l" t="t" r="r" b="b"/>
              <a:pathLst>
                <a:path w="3632658" h="2637857">
                  <a:moveTo>
                    <a:pt x="0" y="0"/>
                  </a:moveTo>
                  <a:lnTo>
                    <a:pt x="3632657" y="0"/>
                  </a:lnTo>
                  <a:lnTo>
                    <a:pt x="3632657" y="2637857"/>
                  </a:lnTo>
                  <a:lnTo>
                    <a:pt x="0" y="2637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94115" t="-87597" b="-31480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4935553" y="0"/>
              <a:ext cx="3632658" cy="715918"/>
            </a:xfrm>
            <a:custGeom>
              <a:avLst/>
              <a:gdLst/>
              <a:ahLst/>
              <a:cxnLst/>
              <a:rect l="l" t="t" r="r" b="b"/>
              <a:pathLst>
                <a:path w="3632658" h="715918">
                  <a:moveTo>
                    <a:pt x="0" y="0"/>
                  </a:moveTo>
                  <a:lnTo>
                    <a:pt x="3632657" y="0"/>
                  </a:lnTo>
                  <a:lnTo>
                    <a:pt x="3632657" y="715918"/>
                  </a:lnTo>
                  <a:lnTo>
                    <a:pt x="0" y="715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94115" t="-209658" b="-15414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91252" y="3488627"/>
            <a:ext cx="5923104" cy="4619876"/>
            <a:chOff x="0" y="0"/>
            <a:chExt cx="1559994" cy="12167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9994" cy="1216757"/>
            </a:xfrm>
            <a:custGeom>
              <a:avLst/>
              <a:gdLst/>
              <a:ahLst/>
              <a:cxnLst/>
              <a:rect l="l" t="t" r="r" b="b"/>
              <a:pathLst>
                <a:path w="1559994" h="1216757">
                  <a:moveTo>
                    <a:pt x="13071" y="0"/>
                  </a:moveTo>
                  <a:lnTo>
                    <a:pt x="1546924" y="0"/>
                  </a:lnTo>
                  <a:cubicBezTo>
                    <a:pt x="1550390" y="0"/>
                    <a:pt x="1553715" y="1377"/>
                    <a:pt x="1556166" y="3828"/>
                  </a:cubicBezTo>
                  <a:cubicBezTo>
                    <a:pt x="1558617" y="6280"/>
                    <a:pt x="1559994" y="9604"/>
                    <a:pt x="1559994" y="13071"/>
                  </a:cubicBezTo>
                  <a:lnTo>
                    <a:pt x="1559994" y="1203687"/>
                  </a:lnTo>
                  <a:cubicBezTo>
                    <a:pt x="1559994" y="1210905"/>
                    <a:pt x="1554142" y="1216757"/>
                    <a:pt x="1546924" y="1216757"/>
                  </a:cubicBezTo>
                  <a:lnTo>
                    <a:pt x="13071" y="1216757"/>
                  </a:lnTo>
                  <a:cubicBezTo>
                    <a:pt x="9604" y="1216757"/>
                    <a:pt x="6280" y="1215380"/>
                    <a:pt x="3828" y="1212929"/>
                  </a:cubicBezTo>
                  <a:cubicBezTo>
                    <a:pt x="1377" y="1210478"/>
                    <a:pt x="0" y="1207153"/>
                    <a:pt x="0" y="1203687"/>
                  </a:cubicBezTo>
                  <a:lnTo>
                    <a:pt x="0" y="13071"/>
                  </a:lnTo>
                  <a:cubicBezTo>
                    <a:pt x="0" y="9604"/>
                    <a:pt x="1377" y="6280"/>
                    <a:pt x="3828" y="3828"/>
                  </a:cubicBezTo>
                  <a:cubicBezTo>
                    <a:pt x="6280" y="1377"/>
                    <a:pt x="9604" y="0"/>
                    <a:pt x="13071" y="0"/>
                  </a:cubicBezTo>
                  <a:close/>
                </a:path>
              </a:pathLst>
            </a:custGeom>
            <a:solidFill>
              <a:srgbClr val="F8F8F8"/>
            </a:solidFill>
            <a:ln w="28575" cap="sq">
              <a:solidFill>
                <a:srgbClr val="D22E1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559994" cy="1273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768601" y="9838852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5753" y="2584635"/>
            <a:ext cx="1718518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Segment next month's customers into </a:t>
            </a: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High, Mid, and Low tiers 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enable targeted marketing strategies.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44928" y="3673028"/>
            <a:ext cx="5511001" cy="417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Based on RFM Score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Recency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RecencyCluster (K-Means)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FrequencyCluster (K-Means)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Monetary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MonetaryCluster (K-Means)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OverallScore (RFM Score)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69959" y="8489503"/>
            <a:ext cx="1294808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Model Used: 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 (for </a:t>
            </a:r>
            <a:r>
              <a:rPr lang="en-US" sz="2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 Clustering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99%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Segment Accuracy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5753" y="1339586"/>
            <a:ext cx="7939019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RFM/Tier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9080" y="17695"/>
            <a:ext cx="16592316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&amp; Retail Solution: Ranking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0590" y="4100534"/>
            <a:ext cx="5394524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 of Tier Analysis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Tier Segment (High/Mid/Low)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54978"/>
            <a:ext cx="18339264" cy="11083773"/>
            <a:chOff x="0" y="0"/>
            <a:chExt cx="4830094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0094" cy="2919183"/>
            </a:xfrm>
            <a:custGeom>
              <a:avLst/>
              <a:gdLst/>
              <a:ahLst/>
              <a:cxnLst/>
              <a:rect l="l" t="t" r="r" b="b"/>
              <a:pathLst>
                <a:path w="4830094" h="2919183">
                  <a:moveTo>
                    <a:pt x="21530" y="0"/>
                  </a:moveTo>
                  <a:lnTo>
                    <a:pt x="4808565" y="0"/>
                  </a:lnTo>
                  <a:cubicBezTo>
                    <a:pt x="4814275" y="0"/>
                    <a:pt x="4819751" y="2268"/>
                    <a:pt x="4823789" y="6306"/>
                  </a:cubicBezTo>
                  <a:cubicBezTo>
                    <a:pt x="4827826" y="10343"/>
                    <a:pt x="4830094" y="15820"/>
                    <a:pt x="4830094" y="21530"/>
                  </a:cubicBezTo>
                  <a:lnTo>
                    <a:pt x="4830094" y="2897653"/>
                  </a:lnTo>
                  <a:cubicBezTo>
                    <a:pt x="4830094" y="2909544"/>
                    <a:pt x="4820455" y="2919183"/>
                    <a:pt x="4808565" y="2919183"/>
                  </a:cubicBezTo>
                  <a:lnTo>
                    <a:pt x="21530" y="2919183"/>
                  </a:lnTo>
                  <a:cubicBezTo>
                    <a:pt x="15820" y="2919183"/>
                    <a:pt x="10343" y="2916915"/>
                    <a:pt x="6306" y="2912877"/>
                  </a:cubicBezTo>
                  <a:cubicBezTo>
                    <a:pt x="2268" y="2908840"/>
                    <a:pt x="0" y="2903363"/>
                    <a:pt x="0" y="2897653"/>
                  </a:cubicBezTo>
                  <a:lnTo>
                    <a:pt x="0" y="21530"/>
                  </a:lnTo>
                  <a:cubicBezTo>
                    <a:pt x="0" y="9639"/>
                    <a:pt x="9639" y="0"/>
                    <a:pt x="2153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30094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768601" y="9838852"/>
            <a:ext cx="282776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4803" y="1301190"/>
            <a:ext cx="7939019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Churn Prediction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4803" y="2557855"/>
            <a:ext cx="1459936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 Churn Customer and using Marketing Incentive on the Target to prevent Churn.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61955" y="3546971"/>
            <a:ext cx="7391570" cy="3901760"/>
            <a:chOff x="0" y="0"/>
            <a:chExt cx="1946751" cy="1027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46751" cy="1027624"/>
            </a:xfrm>
            <a:custGeom>
              <a:avLst/>
              <a:gdLst/>
              <a:ahLst/>
              <a:cxnLst/>
              <a:rect l="l" t="t" r="r" b="b"/>
              <a:pathLst>
                <a:path w="1946751" h="1027624">
                  <a:moveTo>
                    <a:pt x="10474" y="0"/>
                  </a:moveTo>
                  <a:lnTo>
                    <a:pt x="1936277" y="0"/>
                  </a:lnTo>
                  <a:cubicBezTo>
                    <a:pt x="1939055" y="0"/>
                    <a:pt x="1941719" y="1104"/>
                    <a:pt x="1943683" y="3068"/>
                  </a:cubicBezTo>
                  <a:cubicBezTo>
                    <a:pt x="1945647" y="5032"/>
                    <a:pt x="1946751" y="7696"/>
                    <a:pt x="1946751" y="10474"/>
                  </a:cubicBezTo>
                  <a:lnTo>
                    <a:pt x="1946751" y="1017150"/>
                  </a:lnTo>
                  <a:cubicBezTo>
                    <a:pt x="1946751" y="1022935"/>
                    <a:pt x="1942061" y="1027624"/>
                    <a:pt x="1936277" y="1027624"/>
                  </a:cubicBezTo>
                  <a:lnTo>
                    <a:pt x="10474" y="1027624"/>
                  </a:lnTo>
                  <a:cubicBezTo>
                    <a:pt x="7696" y="1027624"/>
                    <a:pt x="5032" y="1026521"/>
                    <a:pt x="3068" y="1024556"/>
                  </a:cubicBezTo>
                  <a:cubicBezTo>
                    <a:pt x="1104" y="1022592"/>
                    <a:pt x="0" y="1019928"/>
                    <a:pt x="0" y="1017150"/>
                  </a:cubicBezTo>
                  <a:lnTo>
                    <a:pt x="0" y="10474"/>
                  </a:lnTo>
                  <a:cubicBezTo>
                    <a:pt x="0" y="7696"/>
                    <a:pt x="1104" y="5032"/>
                    <a:pt x="3068" y="3068"/>
                  </a:cubicBezTo>
                  <a:cubicBezTo>
                    <a:pt x="5032" y="1104"/>
                    <a:pt x="7696" y="0"/>
                    <a:pt x="10474" y="0"/>
                  </a:cubicBezTo>
                  <a:close/>
                </a:path>
              </a:pathLst>
            </a:custGeom>
            <a:solidFill>
              <a:srgbClr val="F8F8F8"/>
            </a:solidFill>
            <a:ln w="28575" cap="sq">
              <a:solidFill>
                <a:srgbClr val="D22E1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946751" cy="1084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92931" y="3608888"/>
            <a:ext cx="6971846" cy="364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Based on RFM Score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Recency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Monetary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OverallScore (RFM Score)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Transaction Time</a:t>
            </a: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Elapsed Time Since Latest Transaction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178" y="17695"/>
            <a:ext cx="17470909" cy="9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55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&amp; Retail Solution: Churn Prevention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58601" y="3853106"/>
            <a:ext cx="6836775" cy="144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 of Churn Prediction</a:t>
            </a:r>
          </a:p>
          <a:p>
            <a:pPr marL="561339" lvl="1" indent="-280669" algn="l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Next month Churn Status </a:t>
            </a:r>
          </a:p>
          <a:p>
            <a:pPr marL="1122678" lvl="2" indent="-374226" algn="l">
              <a:lnSpc>
                <a:spcPts val="3899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(Risk of Churn/Not Risk of Churn)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396009" y="5554271"/>
            <a:ext cx="5761958" cy="1827784"/>
            <a:chOff x="0" y="0"/>
            <a:chExt cx="7682611" cy="24370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23242" cy="2437046"/>
            </a:xfrm>
            <a:custGeom>
              <a:avLst/>
              <a:gdLst/>
              <a:ahLst/>
              <a:cxnLst/>
              <a:rect l="l" t="t" r="r" b="b"/>
              <a:pathLst>
                <a:path w="4823242" h="2437046">
                  <a:moveTo>
                    <a:pt x="0" y="0"/>
                  </a:moveTo>
                  <a:lnTo>
                    <a:pt x="4823242" y="0"/>
                  </a:lnTo>
                  <a:lnTo>
                    <a:pt x="4823242" y="2437046"/>
                  </a:lnTo>
                  <a:lnTo>
                    <a:pt x="0" y="2437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223" t="-62343" r="-707422" b="-34201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4793229" y="0"/>
              <a:ext cx="2889382" cy="2437046"/>
            </a:xfrm>
            <a:custGeom>
              <a:avLst/>
              <a:gdLst/>
              <a:ahLst/>
              <a:cxnLst/>
              <a:rect l="l" t="t" r="r" b="b"/>
              <a:pathLst>
                <a:path w="2889382" h="2437046">
                  <a:moveTo>
                    <a:pt x="0" y="0"/>
                  </a:moveTo>
                  <a:lnTo>
                    <a:pt x="2889382" y="0"/>
                  </a:lnTo>
                  <a:lnTo>
                    <a:pt x="2889382" y="2437046"/>
                  </a:lnTo>
                  <a:lnTo>
                    <a:pt x="0" y="2437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78943" t="-62343" r="-39369" b="-3420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92931" y="8305981"/>
            <a:ext cx="14095347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Model Used: 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 (for </a:t>
            </a:r>
            <a:r>
              <a:rPr lang="en-US" sz="2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Next Month Prediction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en-US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76%</a:t>
            </a: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ML Model Accuracy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7" name="Freeform 7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" r="-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2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6403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46283"/>
            <a:ext cx="18288000" cy="0"/>
          </a:xfrm>
          <a:prstGeom prst="line">
            <a:avLst/>
          </a:prstGeom>
          <a:ln w="38100" cap="flat">
            <a:solidFill>
              <a:srgbClr val="D22E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99337" y="1147017"/>
            <a:ext cx="14689326" cy="8243093"/>
          </a:xfrm>
          <a:custGeom>
            <a:avLst/>
            <a:gdLst/>
            <a:ahLst/>
            <a:cxnLst/>
            <a:rect l="l" t="t" r="r" b="b"/>
            <a:pathLst>
              <a:path w="14689326" h="8243093">
                <a:moveTo>
                  <a:pt x="0" y="0"/>
                </a:moveTo>
                <a:lnTo>
                  <a:pt x="14689326" y="0"/>
                </a:lnTo>
                <a:lnTo>
                  <a:pt x="14689326" y="8243092"/>
                </a:lnTo>
                <a:lnTo>
                  <a:pt x="0" y="8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-103" r="-1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99337" y="1839018"/>
            <a:ext cx="11249977" cy="1075201"/>
          </a:xfrm>
          <a:custGeom>
            <a:avLst/>
            <a:gdLst/>
            <a:ahLst/>
            <a:cxnLst/>
            <a:rect l="l" t="t" r="r" b="b"/>
            <a:pathLst>
              <a:path w="11249977" h="1075201">
                <a:moveTo>
                  <a:pt x="0" y="0"/>
                </a:moveTo>
                <a:lnTo>
                  <a:pt x="11249977" y="0"/>
                </a:lnTo>
                <a:lnTo>
                  <a:pt x="11249977" y="1075201"/>
                </a:lnTo>
                <a:lnTo>
                  <a:pt x="0" y="107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" t="-64360" r="-30707" b="-60229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39080" y="17695"/>
            <a:ext cx="16820220" cy="99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6"/>
              </a:lnSpc>
            </a:pPr>
            <a:r>
              <a:rPr lang="en-US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RFM Analysis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31896" y="9838852"/>
            <a:ext cx="419481" cy="24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899">
                <a:solidFill>
                  <a:srgbClr val="100F1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7107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Situation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5479" y="973791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22E13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Tool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3851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18100" y="9718860"/>
            <a:ext cx="2673575" cy="3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880">
                <a:solidFill>
                  <a:srgbClr val="DBD8D8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2235</Words>
  <Application>Microsoft Office PowerPoint</Application>
  <PresentationFormat>Custom</PresentationFormat>
  <Paragraphs>761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Canva Sans Bold</vt:lpstr>
      <vt:lpstr>Arial</vt:lpstr>
      <vt:lpstr>Poppins</vt:lpstr>
      <vt:lpstr>Lato Bold</vt:lpstr>
      <vt:lpstr>Lato Heavy</vt:lpstr>
      <vt:lpstr>Canva Sans Bold Italics</vt:lpstr>
      <vt:lpstr>Canva Sans</vt:lpstr>
      <vt:lpstr>Poppins Bold Italics</vt:lpstr>
      <vt:lpstr>Calibri</vt:lpstr>
      <vt:lpstr>Garuda Bold</vt:lpstr>
      <vt:lpstr>Poppins Bold</vt:lpstr>
      <vt:lpstr>Poppins Italics</vt:lpstr>
      <vt:lpstr>Anteb Heavy Italics</vt:lpstr>
      <vt:lpstr>Canva Sans Italics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Finalist Exxon Bootcathon</dc:title>
  <cp:lastModifiedBy>Possawat Asawamankongkul</cp:lastModifiedBy>
  <cp:revision>2</cp:revision>
  <dcterms:created xsi:type="dcterms:W3CDTF">2006-08-16T00:00:00Z</dcterms:created>
  <dcterms:modified xsi:type="dcterms:W3CDTF">2024-07-16T09:48:04Z</dcterms:modified>
  <dc:identifier>DAGK7d-K9eg</dc:identifier>
</cp:coreProperties>
</file>